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107"/>
  </p:notesMasterIdLst>
  <p:handoutMasterIdLst>
    <p:handoutMasterId r:id="rId108"/>
  </p:handoutMasterIdLst>
  <p:sldIdLst>
    <p:sldId id="695" r:id="rId5"/>
    <p:sldId id="838" r:id="rId6"/>
    <p:sldId id="762" r:id="rId7"/>
    <p:sldId id="1130" r:id="rId8"/>
    <p:sldId id="1074" r:id="rId9"/>
    <p:sldId id="1024" r:id="rId10"/>
    <p:sldId id="1025" r:id="rId11"/>
    <p:sldId id="1029" r:id="rId12"/>
    <p:sldId id="1030" r:id="rId13"/>
    <p:sldId id="1133" r:id="rId14"/>
    <p:sldId id="1017" r:id="rId15"/>
    <p:sldId id="1018" r:id="rId16"/>
    <p:sldId id="1019" r:id="rId17"/>
    <p:sldId id="779" r:id="rId18"/>
    <p:sldId id="1027" r:id="rId19"/>
    <p:sldId id="1044" r:id="rId20"/>
    <p:sldId id="1134" r:id="rId21"/>
    <p:sldId id="964" r:id="rId22"/>
    <p:sldId id="659" r:id="rId23"/>
    <p:sldId id="1016" r:id="rId24"/>
    <p:sldId id="1026" r:id="rId25"/>
    <p:sldId id="1028" r:id="rId26"/>
    <p:sldId id="1043" r:id="rId27"/>
    <p:sldId id="1135" r:id="rId28"/>
    <p:sldId id="1037" r:id="rId29"/>
    <p:sldId id="1038" r:id="rId30"/>
    <p:sldId id="1039" r:id="rId31"/>
    <p:sldId id="1040" r:id="rId32"/>
    <p:sldId id="1041" r:id="rId33"/>
    <p:sldId id="1042" r:id="rId34"/>
    <p:sldId id="1136" r:id="rId35"/>
    <p:sldId id="965" r:id="rId36"/>
    <p:sldId id="1054" r:id="rId37"/>
    <p:sldId id="1075" r:id="rId38"/>
    <p:sldId id="967" r:id="rId39"/>
    <p:sldId id="1077" r:id="rId40"/>
    <p:sldId id="1076" r:id="rId41"/>
    <p:sldId id="1078" r:id="rId42"/>
    <p:sldId id="1031" r:id="rId43"/>
    <p:sldId id="1080" r:id="rId44"/>
    <p:sldId id="1079" r:id="rId45"/>
    <p:sldId id="1081" r:id="rId46"/>
    <p:sldId id="1137" r:id="rId47"/>
    <p:sldId id="1033" r:id="rId48"/>
    <p:sldId id="1082" r:id="rId49"/>
    <p:sldId id="1083" r:id="rId50"/>
    <p:sldId id="1034" r:id="rId51"/>
    <p:sldId id="1085" r:id="rId52"/>
    <p:sldId id="1138" r:id="rId53"/>
    <p:sldId id="1048" r:id="rId54"/>
    <p:sldId id="1050" r:id="rId55"/>
    <p:sldId id="1051" r:id="rId56"/>
    <p:sldId id="1052" r:id="rId57"/>
    <p:sldId id="1053" r:id="rId58"/>
    <p:sldId id="1055" r:id="rId59"/>
    <p:sldId id="1056" r:id="rId60"/>
    <p:sldId id="1139" r:id="rId61"/>
    <p:sldId id="1058" r:id="rId62"/>
    <p:sldId id="1059" r:id="rId63"/>
    <p:sldId id="1060" r:id="rId64"/>
    <p:sldId id="1061" r:id="rId65"/>
    <p:sldId id="1062" r:id="rId66"/>
    <p:sldId id="1063" r:id="rId67"/>
    <p:sldId id="1064" r:id="rId68"/>
    <p:sldId id="1140" r:id="rId69"/>
    <p:sldId id="1066" r:id="rId70"/>
    <p:sldId id="1067" r:id="rId71"/>
    <p:sldId id="1068" r:id="rId72"/>
    <p:sldId id="1069" r:id="rId73"/>
    <p:sldId id="1070" r:id="rId74"/>
    <p:sldId id="1071" r:id="rId75"/>
    <p:sldId id="1072" r:id="rId76"/>
    <p:sldId id="1141" r:id="rId77"/>
    <p:sldId id="1087" r:id="rId78"/>
    <p:sldId id="1088" r:id="rId79"/>
    <p:sldId id="1090" r:id="rId80"/>
    <p:sldId id="1089" r:id="rId81"/>
    <p:sldId id="1091" r:id="rId82"/>
    <p:sldId id="1092" r:id="rId83"/>
    <p:sldId id="1142" r:id="rId84"/>
    <p:sldId id="1111" r:id="rId85"/>
    <p:sldId id="1119" r:id="rId86"/>
    <p:sldId id="1112" r:id="rId87"/>
    <p:sldId id="1113" r:id="rId88"/>
    <p:sldId id="1114" r:id="rId89"/>
    <p:sldId id="1115" r:id="rId90"/>
    <p:sldId id="1120" r:id="rId91"/>
    <p:sldId id="1121" r:id="rId92"/>
    <p:sldId id="1116" r:id="rId93"/>
    <p:sldId id="1117" r:id="rId94"/>
    <p:sldId id="1118" r:id="rId95"/>
    <p:sldId id="1122" r:id="rId96"/>
    <p:sldId id="1123" r:id="rId97"/>
    <p:sldId id="1124" r:id="rId98"/>
    <p:sldId id="1125" r:id="rId99"/>
    <p:sldId id="1126" r:id="rId100"/>
    <p:sldId id="1127" r:id="rId101"/>
    <p:sldId id="1128" r:id="rId102"/>
    <p:sldId id="1129" r:id="rId103"/>
    <p:sldId id="1143" r:id="rId104"/>
    <p:sldId id="1132" r:id="rId105"/>
    <p:sldId id="902"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695"/>
            <p14:sldId id="838"/>
            <p14:sldId id="762"/>
            <p14:sldId id="1130"/>
            <p14:sldId id="1074"/>
            <p14:sldId id="1024"/>
            <p14:sldId id="1025"/>
            <p14:sldId id="1029"/>
            <p14:sldId id="1030"/>
            <p14:sldId id="1133"/>
            <p14:sldId id="1017"/>
            <p14:sldId id="1018"/>
            <p14:sldId id="1019"/>
            <p14:sldId id="779"/>
            <p14:sldId id="1027"/>
            <p14:sldId id="1044"/>
            <p14:sldId id="1134"/>
            <p14:sldId id="964"/>
            <p14:sldId id="659"/>
            <p14:sldId id="1016"/>
            <p14:sldId id="1026"/>
            <p14:sldId id="1028"/>
            <p14:sldId id="1043"/>
            <p14:sldId id="1135"/>
            <p14:sldId id="1037"/>
            <p14:sldId id="1038"/>
            <p14:sldId id="1039"/>
            <p14:sldId id="1040"/>
            <p14:sldId id="1041"/>
            <p14:sldId id="1042"/>
            <p14:sldId id="1136"/>
            <p14:sldId id="965"/>
            <p14:sldId id="1054"/>
            <p14:sldId id="1075"/>
            <p14:sldId id="967"/>
            <p14:sldId id="1077"/>
            <p14:sldId id="1076"/>
            <p14:sldId id="1078"/>
            <p14:sldId id="1031"/>
            <p14:sldId id="1080"/>
            <p14:sldId id="1079"/>
            <p14:sldId id="1081"/>
            <p14:sldId id="1137"/>
            <p14:sldId id="1033"/>
            <p14:sldId id="1082"/>
            <p14:sldId id="1083"/>
            <p14:sldId id="1034"/>
            <p14:sldId id="1085"/>
            <p14:sldId id="1138"/>
            <p14:sldId id="1048"/>
            <p14:sldId id="1050"/>
            <p14:sldId id="1051"/>
            <p14:sldId id="1052"/>
            <p14:sldId id="1053"/>
            <p14:sldId id="1055"/>
            <p14:sldId id="1056"/>
            <p14:sldId id="1139"/>
            <p14:sldId id="1058"/>
            <p14:sldId id="1059"/>
            <p14:sldId id="1060"/>
            <p14:sldId id="1061"/>
            <p14:sldId id="1062"/>
            <p14:sldId id="1063"/>
            <p14:sldId id="1064"/>
            <p14:sldId id="1140"/>
            <p14:sldId id="1066"/>
            <p14:sldId id="1067"/>
            <p14:sldId id="1068"/>
            <p14:sldId id="1069"/>
            <p14:sldId id="1070"/>
            <p14:sldId id="1071"/>
            <p14:sldId id="1072"/>
            <p14:sldId id="1141"/>
            <p14:sldId id="1087"/>
            <p14:sldId id="1088"/>
            <p14:sldId id="1090"/>
            <p14:sldId id="1089"/>
            <p14:sldId id="1091"/>
            <p14:sldId id="1092"/>
            <p14:sldId id="1142"/>
            <p14:sldId id="1111"/>
            <p14:sldId id="1119"/>
            <p14:sldId id="1112"/>
            <p14:sldId id="1113"/>
            <p14:sldId id="1114"/>
            <p14:sldId id="1115"/>
            <p14:sldId id="1120"/>
            <p14:sldId id="1121"/>
            <p14:sldId id="1116"/>
            <p14:sldId id="1117"/>
            <p14:sldId id="1118"/>
            <p14:sldId id="1122"/>
            <p14:sldId id="1123"/>
            <p14:sldId id="1124"/>
            <p14:sldId id="1125"/>
            <p14:sldId id="1126"/>
            <p14:sldId id="1127"/>
            <p14:sldId id="1128"/>
            <p14:sldId id="1129"/>
            <p14:sldId id="1143"/>
            <p14:sldId id="1132"/>
            <p14:sldId id="902"/>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867AE-BAB6-4C98-9E91-F9FE344C82AC}" v="28" dt="2026-04-13T12:02:51.9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55" autoAdjust="0"/>
    <p:restoredTop sz="94601" autoAdjust="0"/>
  </p:normalViewPr>
  <p:slideViewPr>
    <p:cSldViewPr snapToGrid="0">
      <p:cViewPr varScale="1">
        <p:scale>
          <a:sx n="77" d="100"/>
          <a:sy n="77" d="100"/>
        </p:scale>
        <p:origin x="496" y="5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notesMaster" Target="notesMasters/notes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6/11/relationships/changesInfo" Target="changesInfos/changesInfo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handoutMaster" Target="handoutMasters/handout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115"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addSld delSld modSld modSection">
      <pc:chgData name="Yoel Kortick" userId="167978f5-7f40-4909-85d5-d4149554ad4e" providerId="ADAL" clId="{D5FD8459-2B5C-48A5-9673-8D128202ED48}" dt="2026-04-13T12:03:03.645" v="79" actId="14100"/>
      <pc:docMkLst>
        <pc:docMk/>
      </pc:docMkLst>
      <pc:sldChg chg="del">
        <pc:chgData name="Yoel Kortick" userId="167978f5-7f40-4909-85d5-d4149554ad4e" providerId="ADAL" clId="{D5FD8459-2B5C-48A5-9673-8D128202ED48}" dt="2026-04-12T04:40:56.318" v="19" actId="47"/>
        <pc:sldMkLst>
          <pc:docMk/>
          <pc:sldMk cId="815051809" sldId="388"/>
        </pc:sldMkLst>
      </pc:sldChg>
      <pc:sldChg chg="del">
        <pc:chgData name="Yoel Kortick" userId="167978f5-7f40-4909-85d5-d4149554ad4e" providerId="ADAL" clId="{D5FD8459-2B5C-48A5-9673-8D128202ED48}" dt="2026-04-12T04:42:01.135" v="32" actId="47"/>
        <pc:sldMkLst>
          <pc:docMk/>
          <pc:sldMk cId="4272923812" sldId="566"/>
        </pc:sldMkLst>
      </pc:sldChg>
      <pc:sldChg chg="del">
        <pc:chgData name="Yoel Kortick" userId="167978f5-7f40-4909-85d5-d4149554ad4e" providerId="ADAL" clId="{D5FD8459-2B5C-48A5-9673-8D128202ED48}" dt="2026-04-12T04:40:41.597" v="16" actId="47"/>
        <pc:sldMkLst>
          <pc:docMk/>
          <pc:sldMk cId="2594056538" sldId="647"/>
        </pc:sldMkLst>
      </pc:sldChg>
      <pc:sldChg chg="modSp add mod">
        <pc:chgData name="Yoel Kortick" userId="167978f5-7f40-4909-85d5-d4149554ad4e" providerId="ADAL" clId="{D5FD8459-2B5C-48A5-9673-8D128202ED48}" dt="2026-04-13T12:03:03.645" v="79" actId="14100"/>
        <pc:sldMkLst>
          <pc:docMk/>
          <pc:sldMk cId="3525967866" sldId="695"/>
        </pc:sldMkLst>
        <pc:spChg chg="mod">
          <ac:chgData name="Yoel Kortick" userId="167978f5-7f40-4909-85d5-d4149554ad4e" providerId="ADAL" clId="{D5FD8459-2B5C-48A5-9673-8D128202ED48}" dt="2026-04-13T12:03:03.645" v="79" actId="14100"/>
          <ac:spMkLst>
            <pc:docMk/>
            <pc:sldMk cId="3525967866" sldId="695"/>
            <ac:spMk id="2" creationId="{66703585-6643-7B67-9AED-C7BC9FEB0506}"/>
          </ac:spMkLst>
        </pc:spChg>
      </pc:sldChg>
      <pc:sldChg chg="del">
        <pc:chgData name="Yoel Kortick" userId="167978f5-7f40-4909-85d5-d4149554ad4e" providerId="ADAL" clId="{D5FD8459-2B5C-48A5-9673-8D128202ED48}" dt="2026-04-12T04:44:52.218" v="76" actId="47"/>
        <pc:sldMkLst>
          <pc:docMk/>
          <pc:sldMk cId="1992567201" sldId="753"/>
        </pc:sldMkLst>
      </pc:sldChg>
      <pc:sldChg chg="add">
        <pc:chgData name="Yoel Kortick" userId="167978f5-7f40-4909-85d5-d4149554ad4e" providerId="ADAL" clId="{D5FD8459-2B5C-48A5-9673-8D128202ED48}" dt="2026-04-12T04:40:18.607" v="12"/>
        <pc:sldMkLst>
          <pc:docMk/>
          <pc:sldMk cId="1471532106" sldId="762"/>
        </pc:sldMkLst>
      </pc:sldChg>
      <pc:sldChg chg="del">
        <pc:chgData name="Yoel Kortick" userId="167978f5-7f40-4909-85d5-d4149554ad4e" providerId="ADAL" clId="{D5FD8459-2B5C-48A5-9673-8D128202ED48}" dt="2026-04-12T04:43:50.315" v="60" actId="47"/>
        <pc:sldMkLst>
          <pc:docMk/>
          <pc:sldMk cId="686352821" sldId="778"/>
        </pc:sldMkLst>
      </pc:sldChg>
      <pc:sldChg chg="modSp add mod">
        <pc:chgData name="Yoel Kortick" userId="167978f5-7f40-4909-85d5-d4149554ad4e" providerId="ADAL" clId="{D5FD8459-2B5C-48A5-9673-8D128202ED48}" dt="2026-04-12T04:40:52.147" v="18" actId="5793"/>
        <pc:sldMkLst>
          <pc:docMk/>
          <pc:sldMk cId="678043928" sldId="838"/>
        </pc:sldMkLst>
        <pc:spChg chg="mod">
          <ac:chgData name="Yoel Kortick" userId="167978f5-7f40-4909-85d5-d4149554ad4e" providerId="ADAL" clId="{D5FD8459-2B5C-48A5-9673-8D128202ED48}" dt="2026-04-12T04:40:52.147" v="18" actId="5793"/>
          <ac:spMkLst>
            <pc:docMk/>
            <pc:sldMk cId="678043928" sldId="838"/>
            <ac:spMk id="5" creationId="{88D5DD4A-C2B6-0B3E-6237-A4AF4814C8B9}"/>
          </ac:spMkLst>
        </pc:spChg>
      </pc:sldChg>
      <pc:sldChg chg="add">
        <pc:chgData name="Yoel Kortick" userId="167978f5-7f40-4909-85d5-d4149554ad4e" providerId="ADAL" clId="{D5FD8459-2B5C-48A5-9673-8D128202ED48}" dt="2026-04-12T04:41:56.316" v="31"/>
        <pc:sldMkLst>
          <pc:docMk/>
          <pc:sldMk cId="479036649" sldId="902"/>
        </pc:sldMkLst>
      </pc:sldChg>
      <pc:sldChg chg="del">
        <pc:chgData name="Yoel Kortick" userId="167978f5-7f40-4909-85d5-d4149554ad4e" providerId="ADAL" clId="{D5FD8459-2B5C-48A5-9673-8D128202ED48}" dt="2026-04-12T04:44:44.825" v="75" actId="47"/>
        <pc:sldMkLst>
          <pc:docMk/>
          <pc:sldMk cId="2065029663" sldId="1023"/>
        </pc:sldMkLst>
      </pc:sldChg>
      <pc:sldChg chg="del">
        <pc:chgData name="Yoel Kortick" userId="167978f5-7f40-4909-85d5-d4149554ad4e" providerId="ADAL" clId="{D5FD8459-2B5C-48A5-9673-8D128202ED48}" dt="2026-04-12T04:43:38.562" v="57" actId="47"/>
        <pc:sldMkLst>
          <pc:docMk/>
          <pc:sldMk cId="3710565781" sldId="1032"/>
        </pc:sldMkLst>
      </pc:sldChg>
      <pc:sldChg chg="del">
        <pc:chgData name="Yoel Kortick" userId="167978f5-7f40-4909-85d5-d4149554ad4e" providerId="ADAL" clId="{D5FD8459-2B5C-48A5-9673-8D128202ED48}" dt="2026-04-12T04:44:26.321" v="70" actId="47"/>
        <pc:sldMkLst>
          <pc:docMk/>
          <pc:sldMk cId="1934121207" sldId="1045"/>
        </pc:sldMkLst>
      </pc:sldChg>
      <pc:sldChg chg="del">
        <pc:chgData name="Yoel Kortick" userId="167978f5-7f40-4909-85d5-d4149554ad4e" providerId="ADAL" clId="{D5FD8459-2B5C-48A5-9673-8D128202ED48}" dt="2026-04-12T04:44:06.969" v="65" actId="47"/>
        <pc:sldMkLst>
          <pc:docMk/>
          <pc:sldMk cId="4155615766" sldId="1046"/>
        </pc:sldMkLst>
      </pc:sldChg>
      <pc:sldChg chg="del">
        <pc:chgData name="Yoel Kortick" userId="167978f5-7f40-4909-85d5-d4149554ad4e" providerId="ADAL" clId="{D5FD8459-2B5C-48A5-9673-8D128202ED48}" dt="2026-04-12T04:43:26.666" v="54" actId="47"/>
        <pc:sldMkLst>
          <pc:docMk/>
          <pc:sldMk cId="3828443070" sldId="1047"/>
        </pc:sldMkLst>
      </pc:sldChg>
      <pc:sldChg chg="del">
        <pc:chgData name="Yoel Kortick" userId="167978f5-7f40-4909-85d5-d4149554ad4e" providerId="ADAL" clId="{D5FD8459-2B5C-48A5-9673-8D128202ED48}" dt="2026-04-12T04:43:15.872" v="51" actId="47"/>
        <pc:sldMkLst>
          <pc:docMk/>
          <pc:sldMk cId="4108622016" sldId="1057"/>
        </pc:sldMkLst>
      </pc:sldChg>
      <pc:sldChg chg="del">
        <pc:chgData name="Yoel Kortick" userId="167978f5-7f40-4909-85d5-d4149554ad4e" providerId="ADAL" clId="{D5FD8459-2B5C-48A5-9673-8D128202ED48}" dt="2026-04-12T04:43:03.584" v="48" actId="47"/>
        <pc:sldMkLst>
          <pc:docMk/>
          <pc:sldMk cId="2394824888" sldId="1065"/>
        </pc:sldMkLst>
      </pc:sldChg>
      <pc:sldChg chg="modSp mod">
        <pc:chgData name="Yoel Kortick" userId="167978f5-7f40-4909-85d5-d4149554ad4e" providerId="ADAL" clId="{D5FD8459-2B5C-48A5-9673-8D128202ED48}" dt="2026-04-10T13:52:37.753" v="4" actId="20577"/>
        <pc:sldMkLst>
          <pc:docMk/>
          <pc:sldMk cId="310255177" sldId="1067"/>
        </pc:sldMkLst>
        <pc:spChg chg="mod">
          <ac:chgData name="Yoel Kortick" userId="167978f5-7f40-4909-85d5-d4149554ad4e" providerId="ADAL" clId="{D5FD8459-2B5C-48A5-9673-8D128202ED48}" dt="2026-04-10T13:52:37.753" v="4" actId="20577"/>
          <ac:spMkLst>
            <pc:docMk/>
            <pc:sldMk cId="310255177" sldId="1067"/>
            <ac:spMk id="7" creationId="{E5476B7F-9805-C23E-D192-1595F1672F9C}"/>
          </ac:spMkLst>
        </pc:spChg>
      </pc:sldChg>
      <pc:sldChg chg="modSp mod">
        <pc:chgData name="Yoel Kortick" userId="167978f5-7f40-4909-85d5-d4149554ad4e" providerId="ADAL" clId="{D5FD8459-2B5C-48A5-9673-8D128202ED48}" dt="2026-04-10T13:55:19.508" v="6" actId="113"/>
        <pc:sldMkLst>
          <pc:docMk/>
          <pc:sldMk cId="3341354657" sldId="1068"/>
        </pc:sldMkLst>
        <pc:spChg chg="mod">
          <ac:chgData name="Yoel Kortick" userId="167978f5-7f40-4909-85d5-d4149554ad4e" providerId="ADAL" clId="{D5FD8459-2B5C-48A5-9673-8D128202ED48}" dt="2026-04-10T13:55:19.508" v="6" actId="113"/>
          <ac:spMkLst>
            <pc:docMk/>
            <pc:sldMk cId="3341354657" sldId="1068"/>
            <ac:spMk id="7" creationId="{B3141990-D047-03A9-C0FC-4A81D943F4D8}"/>
          </ac:spMkLst>
        </pc:spChg>
      </pc:sldChg>
      <pc:sldChg chg="del">
        <pc:chgData name="Yoel Kortick" userId="167978f5-7f40-4909-85d5-d4149554ad4e" providerId="ADAL" clId="{D5FD8459-2B5C-48A5-9673-8D128202ED48}" dt="2026-04-12T04:42:47.298" v="44" actId="47"/>
        <pc:sldMkLst>
          <pc:docMk/>
          <pc:sldMk cId="1338676315" sldId="1086"/>
        </pc:sldMkLst>
      </pc:sldChg>
      <pc:sldChg chg="modSp mod">
        <pc:chgData name="Yoel Kortick" userId="167978f5-7f40-4909-85d5-d4149554ad4e" providerId="ADAL" clId="{D5FD8459-2B5C-48A5-9673-8D128202ED48}" dt="2026-04-10T14:42:46.640" v="11" actId="20577"/>
        <pc:sldMkLst>
          <pc:docMk/>
          <pc:sldMk cId="1253496701" sldId="1092"/>
        </pc:sldMkLst>
        <pc:spChg chg="mod">
          <ac:chgData name="Yoel Kortick" userId="167978f5-7f40-4909-85d5-d4149554ad4e" providerId="ADAL" clId="{D5FD8459-2B5C-48A5-9673-8D128202ED48}" dt="2026-04-10T14:42:46.640" v="11" actId="20577"/>
          <ac:spMkLst>
            <pc:docMk/>
            <pc:sldMk cId="1253496701" sldId="1092"/>
            <ac:spMk id="5" creationId="{1C8A2352-3557-D728-55F2-B71289F7914C}"/>
          </ac:spMkLst>
        </pc:spChg>
      </pc:sldChg>
      <pc:sldChg chg="del">
        <pc:chgData name="Yoel Kortick" userId="167978f5-7f40-4909-85d5-d4149554ad4e" providerId="ADAL" clId="{D5FD8459-2B5C-48A5-9673-8D128202ED48}" dt="2026-04-12T04:42:31.615" v="40" actId="47"/>
        <pc:sldMkLst>
          <pc:docMk/>
          <pc:sldMk cId="2305874635" sldId="1110"/>
        </pc:sldMkLst>
      </pc:sldChg>
      <pc:sldChg chg="del">
        <pc:chgData name="Yoel Kortick" userId="167978f5-7f40-4909-85d5-d4149554ad4e" providerId="ADAL" clId="{D5FD8459-2B5C-48A5-9673-8D128202ED48}" dt="2026-04-12T04:42:12.874" v="35" actId="47"/>
        <pc:sldMkLst>
          <pc:docMk/>
          <pc:sldMk cId="2012583607" sldId="1131"/>
        </pc:sldMkLst>
      </pc:sldChg>
      <pc:sldChg chg="modSp add mod">
        <pc:chgData name="Yoel Kortick" userId="167978f5-7f40-4909-85d5-d4149554ad4e" providerId="ADAL" clId="{D5FD8459-2B5C-48A5-9673-8D128202ED48}" dt="2026-04-12T04:44:42.593" v="74" actId="14100"/>
        <pc:sldMkLst>
          <pc:docMk/>
          <pc:sldMk cId="2962913756" sldId="1133"/>
        </pc:sldMkLst>
        <pc:spChg chg="mod">
          <ac:chgData name="Yoel Kortick" userId="167978f5-7f40-4909-85d5-d4149554ad4e" providerId="ADAL" clId="{D5FD8459-2B5C-48A5-9673-8D128202ED48}" dt="2026-04-12T04:44:42.593" v="74" actId="14100"/>
          <ac:spMkLst>
            <pc:docMk/>
            <pc:sldMk cId="2962913756" sldId="1133"/>
            <ac:spMk id="8" creationId="{D9764E1F-B813-5E02-5369-193F699E4B15}"/>
          </ac:spMkLst>
        </pc:spChg>
      </pc:sldChg>
      <pc:sldChg chg="modSp add mod">
        <pc:chgData name="Yoel Kortick" userId="167978f5-7f40-4909-85d5-d4149554ad4e" providerId="ADAL" clId="{D5FD8459-2B5C-48A5-9673-8D128202ED48}" dt="2026-04-12T04:44:24.525" v="69" actId="14100"/>
        <pc:sldMkLst>
          <pc:docMk/>
          <pc:sldMk cId="483405589" sldId="1134"/>
        </pc:sldMkLst>
        <pc:spChg chg="mod">
          <ac:chgData name="Yoel Kortick" userId="167978f5-7f40-4909-85d5-d4149554ad4e" providerId="ADAL" clId="{D5FD8459-2B5C-48A5-9673-8D128202ED48}" dt="2026-04-12T04:44:24.525" v="69" actId="14100"/>
          <ac:spMkLst>
            <pc:docMk/>
            <pc:sldMk cId="483405589" sldId="1134"/>
            <ac:spMk id="8" creationId="{A02C0980-4F83-5927-378A-7263104BA350}"/>
          </ac:spMkLst>
        </pc:spChg>
      </pc:sldChg>
      <pc:sldChg chg="modSp add mod">
        <pc:chgData name="Yoel Kortick" userId="167978f5-7f40-4909-85d5-d4149554ad4e" providerId="ADAL" clId="{D5FD8459-2B5C-48A5-9673-8D128202ED48}" dt="2026-04-12T04:44:04.336" v="64" actId="20577"/>
        <pc:sldMkLst>
          <pc:docMk/>
          <pc:sldMk cId="1816649836" sldId="1135"/>
        </pc:sldMkLst>
        <pc:spChg chg="mod">
          <ac:chgData name="Yoel Kortick" userId="167978f5-7f40-4909-85d5-d4149554ad4e" providerId="ADAL" clId="{D5FD8459-2B5C-48A5-9673-8D128202ED48}" dt="2026-04-12T04:44:04.336" v="64" actId="20577"/>
          <ac:spMkLst>
            <pc:docMk/>
            <pc:sldMk cId="1816649836" sldId="1135"/>
            <ac:spMk id="8" creationId="{9D49A2A9-9061-FC65-A100-09EBAD43C847}"/>
          </ac:spMkLst>
        </pc:spChg>
      </pc:sldChg>
      <pc:sldChg chg="modSp add mod">
        <pc:chgData name="Yoel Kortick" userId="167978f5-7f40-4909-85d5-d4149554ad4e" providerId="ADAL" clId="{D5FD8459-2B5C-48A5-9673-8D128202ED48}" dt="2026-04-12T04:43:47.608" v="59" actId="20577"/>
        <pc:sldMkLst>
          <pc:docMk/>
          <pc:sldMk cId="1116509268" sldId="1136"/>
        </pc:sldMkLst>
        <pc:spChg chg="mod">
          <ac:chgData name="Yoel Kortick" userId="167978f5-7f40-4909-85d5-d4149554ad4e" providerId="ADAL" clId="{D5FD8459-2B5C-48A5-9673-8D128202ED48}" dt="2026-04-12T04:43:47.608" v="59" actId="20577"/>
          <ac:spMkLst>
            <pc:docMk/>
            <pc:sldMk cId="1116509268" sldId="1136"/>
            <ac:spMk id="8" creationId="{4EBE704B-C1AE-5217-DF52-5CFFB95E1BF6}"/>
          </ac:spMkLst>
        </pc:spChg>
      </pc:sldChg>
      <pc:sldChg chg="modSp add mod">
        <pc:chgData name="Yoel Kortick" userId="167978f5-7f40-4909-85d5-d4149554ad4e" providerId="ADAL" clId="{D5FD8459-2B5C-48A5-9673-8D128202ED48}" dt="2026-04-12T04:43:35.774" v="56" actId="20577"/>
        <pc:sldMkLst>
          <pc:docMk/>
          <pc:sldMk cId="3263888555" sldId="1137"/>
        </pc:sldMkLst>
        <pc:spChg chg="mod">
          <ac:chgData name="Yoel Kortick" userId="167978f5-7f40-4909-85d5-d4149554ad4e" providerId="ADAL" clId="{D5FD8459-2B5C-48A5-9673-8D128202ED48}" dt="2026-04-12T04:43:35.774" v="56" actId="20577"/>
          <ac:spMkLst>
            <pc:docMk/>
            <pc:sldMk cId="3263888555" sldId="1137"/>
            <ac:spMk id="8" creationId="{A266B729-A9F9-B6AB-91AE-283A8D59EFD3}"/>
          </ac:spMkLst>
        </pc:spChg>
      </pc:sldChg>
      <pc:sldChg chg="modSp add mod">
        <pc:chgData name="Yoel Kortick" userId="167978f5-7f40-4909-85d5-d4149554ad4e" providerId="ADAL" clId="{D5FD8459-2B5C-48A5-9673-8D128202ED48}" dt="2026-04-12T04:43:24.325" v="53" actId="20577"/>
        <pc:sldMkLst>
          <pc:docMk/>
          <pc:sldMk cId="451791922" sldId="1138"/>
        </pc:sldMkLst>
        <pc:spChg chg="mod">
          <ac:chgData name="Yoel Kortick" userId="167978f5-7f40-4909-85d5-d4149554ad4e" providerId="ADAL" clId="{D5FD8459-2B5C-48A5-9673-8D128202ED48}" dt="2026-04-12T04:43:24.325" v="53" actId="20577"/>
          <ac:spMkLst>
            <pc:docMk/>
            <pc:sldMk cId="451791922" sldId="1138"/>
            <ac:spMk id="8" creationId="{23CA9D52-674D-5D2F-C3D3-94A5F68DC8E5}"/>
          </ac:spMkLst>
        </pc:spChg>
      </pc:sldChg>
      <pc:sldChg chg="modSp add mod">
        <pc:chgData name="Yoel Kortick" userId="167978f5-7f40-4909-85d5-d4149554ad4e" providerId="ADAL" clId="{D5FD8459-2B5C-48A5-9673-8D128202ED48}" dt="2026-04-12T04:43:13.417" v="50" actId="20577"/>
        <pc:sldMkLst>
          <pc:docMk/>
          <pc:sldMk cId="1175433894" sldId="1139"/>
        </pc:sldMkLst>
        <pc:spChg chg="mod">
          <ac:chgData name="Yoel Kortick" userId="167978f5-7f40-4909-85d5-d4149554ad4e" providerId="ADAL" clId="{D5FD8459-2B5C-48A5-9673-8D128202ED48}" dt="2026-04-12T04:43:13.417" v="50" actId="20577"/>
          <ac:spMkLst>
            <pc:docMk/>
            <pc:sldMk cId="1175433894" sldId="1139"/>
            <ac:spMk id="8" creationId="{E1216642-2282-8874-09CD-8E956A2D1879}"/>
          </ac:spMkLst>
        </pc:spChg>
      </pc:sldChg>
      <pc:sldChg chg="modSp add mod">
        <pc:chgData name="Yoel Kortick" userId="167978f5-7f40-4909-85d5-d4149554ad4e" providerId="ADAL" clId="{D5FD8459-2B5C-48A5-9673-8D128202ED48}" dt="2026-04-12T04:43:01.114" v="47" actId="20577"/>
        <pc:sldMkLst>
          <pc:docMk/>
          <pc:sldMk cId="927602439" sldId="1140"/>
        </pc:sldMkLst>
        <pc:spChg chg="mod">
          <ac:chgData name="Yoel Kortick" userId="167978f5-7f40-4909-85d5-d4149554ad4e" providerId="ADAL" clId="{D5FD8459-2B5C-48A5-9673-8D128202ED48}" dt="2026-04-12T04:43:01.114" v="47" actId="20577"/>
          <ac:spMkLst>
            <pc:docMk/>
            <pc:sldMk cId="927602439" sldId="1140"/>
            <ac:spMk id="8" creationId="{70042FA5-C35D-68A5-F447-9EA15CE21474}"/>
          </ac:spMkLst>
        </pc:spChg>
      </pc:sldChg>
      <pc:sldChg chg="modSp add mod">
        <pc:chgData name="Yoel Kortick" userId="167978f5-7f40-4909-85d5-d4149554ad4e" providerId="ADAL" clId="{D5FD8459-2B5C-48A5-9673-8D128202ED48}" dt="2026-04-12T04:42:50.525" v="45" actId="20577"/>
        <pc:sldMkLst>
          <pc:docMk/>
          <pc:sldMk cId="43783504" sldId="1141"/>
        </pc:sldMkLst>
        <pc:spChg chg="mod">
          <ac:chgData name="Yoel Kortick" userId="167978f5-7f40-4909-85d5-d4149554ad4e" providerId="ADAL" clId="{D5FD8459-2B5C-48A5-9673-8D128202ED48}" dt="2026-04-12T04:42:50.525" v="45" actId="20577"/>
          <ac:spMkLst>
            <pc:docMk/>
            <pc:sldMk cId="43783504" sldId="1141"/>
            <ac:spMk id="8" creationId="{C13DBA8B-F381-53AD-4DA4-0FBF4EC894D7}"/>
          </ac:spMkLst>
        </pc:spChg>
      </pc:sldChg>
      <pc:sldChg chg="modSp add mod">
        <pc:chgData name="Yoel Kortick" userId="167978f5-7f40-4909-85d5-d4149554ad4e" providerId="ADAL" clId="{D5FD8459-2B5C-48A5-9673-8D128202ED48}" dt="2026-04-12T04:42:29.590" v="39" actId="14100"/>
        <pc:sldMkLst>
          <pc:docMk/>
          <pc:sldMk cId="1060462344" sldId="1142"/>
        </pc:sldMkLst>
        <pc:spChg chg="mod">
          <ac:chgData name="Yoel Kortick" userId="167978f5-7f40-4909-85d5-d4149554ad4e" providerId="ADAL" clId="{D5FD8459-2B5C-48A5-9673-8D128202ED48}" dt="2026-04-12T04:42:29.590" v="39" actId="14100"/>
          <ac:spMkLst>
            <pc:docMk/>
            <pc:sldMk cId="1060462344" sldId="1142"/>
            <ac:spMk id="8" creationId="{263F41F3-116C-5956-A507-E2312E3E6CFE}"/>
          </ac:spMkLst>
        </pc:spChg>
      </pc:sldChg>
      <pc:sldChg chg="modSp add mod">
        <pc:chgData name="Yoel Kortick" userId="167978f5-7f40-4909-85d5-d4149554ad4e" providerId="ADAL" clId="{D5FD8459-2B5C-48A5-9673-8D128202ED48}" dt="2026-04-12T04:42:10.276" v="34" actId="20577"/>
        <pc:sldMkLst>
          <pc:docMk/>
          <pc:sldMk cId="875555133" sldId="1143"/>
        </pc:sldMkLst>
        <pc:spChg chg="mod">
          <ac:chgData name="Yoel Kortick" userId="167978f5-7f40-4909-85d5-d4149554ad4e" providerId="ADAL" clId="{D5FD8459-2B5C-48A5-9673-8D128202ED48}" dt="2026-04-12T04:42:10.276" v="34" actId="20577"/>
          <ac:spMkLst>
            <pc:docMk/>
            <pc:sldMk cId="875555133" sldId="1143"/>
            <ac:spMk id="8" creationId="{F7FF3C86-D2D9-F069-511E-920236B9F858}"/>
          </ac:spMkLst>
        </pc:spChg>
      </pc:sldChg>
      <pc:sldMasterChg chg="delSldLayout">
        <pc:chgData name="Yoel Kortick" userId="167978f5-7f40-4909-85d5-d4149554ad4e" providerId="ADAL" clId="{D5FD8459-2B5C-48A5-9673-8D128202ED48}" dt="2026-04-12T04:40:41.597" v="16" actId="47"/>
        <pc:sldMasterMkLst>
          <pc:docMk/>
          <pc:sldMasterMk cId="1691894521" sldId="2147483966"/>
        </pc:sldMasterMkLst>
        <pc:sldLayoutChg chg="del">
          <pc:chgData name="Yoel Kortick" userId="167978f5-7f40-4909-85d5-d4149554ad4e" providerId="ADAL" clId="{D5FD8459-2B5C-48A5-9673-8D128202ED48}" dt="2026-04-12T04:40:41.597" v="16" actId="47"/>
          <pc:sldLayoutMkLst>
            <pc:docMk/>
            <pc:sldMasterMk cId="1691894521" sldId="2147483966"/>
            <pc:sldLayoutMk cId="2185889949" sldId="214748462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15/04/2026</a:t>
            </a:fld>
            <a:endParaRPr lang="en-GB" dirty="0"/>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dirty="0"/>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15/04/2026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dirty="0"/>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a:p>
        </p:txBody>
      </p:sp>
    </p:spTree>
    <p:extLst>
      <p:ext uri="{BB962C8B-B14F-4D97-AF65-F5344CB8AC3E}">
        <p14:creationId xmlns:p14="http://schemas.microsoft.com/office/powerpoint/2010/main" val="181769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24" name="Group 23">
            <a:extLst>
              <a:ext uri="{FF2B5EF4-FFF2-40B4-BE49-F238E27FC236}">
                <a16:creationId xmlns:a16="http://schemas.microsoft.com/office/drawing/2014/main" id="{14A9409C-897B-CE71-66D4-43705F0A71D1}"/>
              </a:ext>
            </a:extLst>
          </p:cNvPr>
          <p:cNvGrpSpPr/>
          <p:nvPr userDrawn="1"/>
        </p:nvGrpSpPr>
        <p:grpSpPr>
          <a:xfrm>
            <a:off x="365688" y="6242315"/>
            <a:ext cx="863309" cy="447470"/>
            <a:chOff x="5591148" y="1647262"/>
            <a:chExt cx="1029067" cy="533386"/>
          </a:xfrm>
        </p:grpSpPr>
        <p:sp>
          <p:nvSpPr>
            <p:cNvPr id="25" name="Freeform 24">
              <a:extLst>
                <a:ext uri="{FF2B5EF4-FFF2-40B4-BE49-F238E27FC236}">
                  <a16:creationId xmlns:a16="http://schemas.microsoft.com/office/drawing/2014/main" id="{793BAF31-24B1-136F-2AFD-AD4DD414C2F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8EBDA381-F293-7331-B82D-5646025BB23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C2EB8B4-A443-4F18-D178-C32B08628152}"/>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6AC67E59-6061-9349-00E9-3A7646843268}"/>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20B7C5EF-6A4C-9D3B-171D-0A804EA6A1E6}"/>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13E89A5-D448-92EA-18B1-B50BDD34C4C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8E32E90-CACD-8E05-68B2-CA9E81A5D6AF}"/>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C0F59409-018B-DC00-6807-B96D2CE70D2B}"/>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FA80F448-43A1-9353-F622-F616A19581B5}"/>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9DE1AB9-D42B-CA09-A51F-993C726FD9B4}"/>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763D7430-26B0-E926-6F6E-F5F8C247923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30CFCFB9-9FBB-8B83-EC8A-B73A0B93FB50}"/>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6A0CB0B-A312-2327-FEAA-9FBE204C5DBA}"/>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330FBA4E-6CAA-DCA9-8DB9-EA158E76D44E}"/>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AA520051-23B4-EDD4-3FAC-928F62C2E4A4}"/>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308096F-25D5-1137-A6D8-A44068DED01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932D93B7-3226-5B49-1677-16C575926E0D}"/>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30FF3DB2-2286-1898-A151-5CE5DDBB2E47}"/>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F34393AA-2A9E-7861-7882-9561C538FE9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5628E8A-58E1-0ED9-4DA8-FBA513FA7BEF}"/>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E102C450-0012-E394-050C-9CC9C23CAEE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36F2334A-FD72-5605-2DF9-B8EB7BD698B4}"/>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551F529-E2CD-70CC-3385-C8FBFDBE0C2B}"/>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33E5F76-469E-539F-B921-74E0DAD1185E}"/>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4000DD0D-6A03-CA4E-7064-1BBC5DB2847A}"/>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a:p>
          <a:p>
            <a:endParaRPr lang="en-NL"/>
          </a:p>
          <a:p>
            <a:endParaRPr lang="en-NL"/>
          </a:p>
          <a:p>
            <a:endParaRPr lang="en-NL"/>
          </a:p>
          <a:p>
            <a:endParaRPr lang="en-NL"/>
          </a:p>
          <a:p>
            <a:r>
              <a:rPr lang="en-NL"/>
              <a:t>Click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dirty="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Single image - 2 or 3 lines - Mi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rgbClr val="B39FD8"/>
              </a:gs>
              <a:gs pos="64000">
                <a:schemeClr val="bg2">
                  <a:lumMod val="60000"/>
                  <a:lumOff val="40000"/>
                </a:schemeClr>
              </a:gs>
              <a:gs pos="10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527475" y="2130266"/>
            <a:ext cx="5576763" cy="2169113"/>
          </a:xfrm>
          <a:prstGeom prst="rect">
            <a:avLst/>
          </a:prstGeom>
        </p:spPr>
        <p:txBody>
          <a:bodyPr lIns="0" tIns="36000" rIns="0" bIns="0" anchor="b" anchorCtr="0">
            <a:noAutofit/>
          </a:bodyPr>
          <a:lstStyle>
            <a:lvl1pPr marL="0" indent="0" algn="l">
              <a:lnSpc>
                <a:spcPct val="85000"/>
              </a:lnSpc>
              <a:spcBef>
                <a:spcPts val="0"/>
              </a:spcBef>
              <a:buNone/>
              <a:defRPr sz="4800" spc="-100" baseline="0">
                <a:solidFill>
                  <a:schemeClr val="bg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527475" y="4383735"/>
            <a:ext cx="5576763"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Presentation subtitle here</a:t>
            </a:r>
          </a:p>
        </p:txBody>
      </p:sp>
      <p:pic>
        <p:nvPicPr>
          <p:cNvPr id="7" name="Graphic 6">
            <a:extLst>
              <a:ext uri="{FF2B5EF4-FFF2-40B4-BE49-F238E27FC236}">
                <a16:creationId xmlns:a16="http://schemas.microsoft.com/office/drawing/2014/main" id="{8E2601FE-0EB6-E94B-1BD5-E13E5D65872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27475" y="517645"/>
            <a:ext cx="1860650" cy="333729"/>
          </a:xfrm>
          <a:prstGeom prst="rect">
            <a:avLst/>
          </a:prstGeom>
        </p:spPr>
      </p:pic>
      <p:sp>
        <p:nvSpPr>
          <p:cNvPr id="11" name="Rectangle 10">
            <a:extLst>
              <a:ext uri="{FF2B5EF4-FFF2-40B4-BE49-F238E27FC236}">
                <a16:creationId xmlns:a16="http://schemas.microsoft.com/office/drawing/2014/main" id="{59C51011-248D-19E1-3F64-2153EDA8B492}"/>
              </a:ext>
            </a:extLst>
          </p:cNvPr>
          <p:cNvSpPr/>
          <p:nvPr userDrawn="1"/>
        </p:nvSpPr>
        <p:spPr>
          <a:xfrm>
            <a:off x="7025995" y="632427"/>
            <a:ext cx="4848160" cy="4848155"/>
          </a:xfrm>
          <a:prstGeom prst="rect">
            <a:avLst/>
          </a:prstGeom>
          <a:blipFill dpi="0" rotWithShape="1">
            <a:blip r:embed="rId3">
              <a:alphaModFix amt="12000"/>
            </a:blip>
            <a:srcRect/>
            <a:stretch>
              <a:fillRect/>
            </a:stretch>
          </a:blip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515284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5" name="Text Placeholder 9">
            <a:extLst>
              <a:ext uri="{FF2B5EF4-FFF2-40B4-BE49-F238E27FC236}">
                <a16:creationId xmlns:a16="http://schemas.microsoft.com/office/drawing/2014/main" id="{9801CEDE-5190-BB35-50C3-F5E6843ADE42}"/>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7" name="Text Placeholder 9">
            <a:extLst>
              <a:ext uri="{FF2B5EF4-FFF2-40B4-BE49-F238E27FC236}">
                <a16:creationId xmlns:a16="http://schemas.microsoft.com/office/drawing/2014/main" id="{0E7BC35B-6E1E-373A-9BC6-7C7A5792071D}"/>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pic>
        <p:nvPicPr>
          <p:cNvPr id="8" name="Graphic 7">
            <a:extLst>
              <a:ext uri="{FF2B5EF4-FFF2-40B4-BE49-F238E27FC236}">
                <a16:creationId xmlns:a16="http://schemas.microsoft.com/office/drawing/2014/main" id="{86063EA2-0B14-2A03-9F94-59FBC522EAEE}"/>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201903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Mint 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2BD9C-D948-D0D2-FB62-231BD39CDFE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 t="322" r="216" b="105"/>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7" name="Text Placeholder 9">
            <a:extLst>
              <a:ext uri="{FF2B5EF4-FFF2-40B4-BE49-F238E27FC236}">
                <a16:creationId xmlns:a16="http://schemas.microsoft.com/office/drawing/2014/main" id="{7540912D-D14E-55AC-C114-6C8756261DC1}"/>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dirty="0"/>
              <a:t>Section break one line</a:t>
            </a:r>
          </a:p>
        </p:txBody>
      </p:sp>
    </p:spTree>
    <p:extLst>
      <p:ext uri="{BB962C8B-B14F-4D97-AF65-F5344CB8AC3E}">
        <p14:creationId xmlns:p14="http://schemas.microsoft.com/office/powerpoint/2010/main" val="22021535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255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55AB62AB-6881-76D9-7E71-82BB8158D825}"/>
              </a:ext>
            </a:extLst>
          </p:cNvPr>
          <p:cNvGrpSpPr/>
          <p:nvPr userDrawn="1"/>
        </p:nvGrpSpPr>
        <p:grpSpPr>
          <a:xfrm>
            <a:off x="365688" y="6242315"/>
            <a:ext cx="863309" cy="447470"/>
            <a:chOff x="5591148" y="1647262"/>
            <a:chExt cx="1029067" cy="533386"/>
          </a:xfrm>
        </p:grpSpPr>
        <p:sp>
          <p:nvSpPr>
            <p:cNvPr id="95" name="Freeform 94">
              <a:extLst>
                <a:ext uri="{FF2B5EF4-FFF2-40B4-BE49-F238E27FC236}">
                  <a16:creationId xmlns:a16="http://schemas.microsoft.com/office/drawing/2014/main" id="{D59AA557-4F05-F111-7B98-7E3C62D72A46}"/>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D94C083B-5FB6-09ED-DD36-0B3ACFF689CD}"/>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4351FED5-3073-3BC9-BD7D-E96DA072256D}"/>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42B5A55A-0955-1CFB-090F-8BDBCEC9F79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384689A9-03F5-9E79-F7D7-FF0E3B8E1A3E}"/>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41DF573B-08BA-9CF8-785C-D204BB052838}"/>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8E8D4764-AF5C-D2E3-413B-9A18C04BC548}"/>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D6B58563-A9A2-421B-3A03-0968457C14C0}"/>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8A9B07A0-3D70-E75F-7A56-BF851213E367}"/>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C995294-4500-CDE8-533F-D40A5323982F}"/>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026DE8B6-9C4F-2A9F-F067-B4A0D0439652}"/>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1FCEA041-4B42-BE85-A3EA-4573E95F5561}"/>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D53CEF86-8A23-C689-3023-C39DB6677C12}"/>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4059D66-8DAC-0B1C-7E95-3F035FD9D5F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F8B2D7CB-69FB-016A-CC7A-6B1C69C0925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667B1F0E-1984-A7C0-A4CE-8E73A8192AC4}"/>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0B95F96E-C8DA-65F7-E016-B29FEEC38AEC}"/>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6488324A-AE28-0CAA-8985-72E5EA114E4B}"/>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23EA15FE-A0B0-D7D1-BD96-AA8F1F228A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0EC62F03-CB8A-BAC8-0A23-4D16E82AD4C6}"/>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21C4A06D-8B7D-EDE4-3BDD-ED6F7D507FCC}"/>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96FF5A30-6947-268D-F74E-D974D01512F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290B28D4-9BC3-EA31-B007-CB4A3A2332C6}"/>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1040AA5E-1CA8-CD43-EBDF-DD43F461549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AB24F518-0D45-20BB-DCC3-4FEA49ACDC9A}"/>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 id="2147484686" r:id="rId68"/>
    <p:sldLayoutId id="2147484687" r:id="rId69"/>
    <p:sldLayoutId id="2147484688" r:id="rId70"/>
    <p:sldLayoutId id="2147484689" r:id="rId71"/>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1.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090Dedup_and_FRBR_for_Primo_VE/Configuring_the_Dedup_and_FRBR_Complete_Keys_in_Primo_VE" TargetMode="External"/><Relationship Id="rId2" Type="http://schemas.openxmlformats.org/officeDocument/2006/relationships/hyperlink" Target="https://knowledge.exlibrisgroup.com/Primo/Product_Documentation/020Primo_VE/Primo_VE_(English)/090Dedup_and_FRBR_for_Primo_VE/Dedup_and_FRBR_Analysis_Tool_for_Primo_VE#Recalculate_Dedup_and_FRBR_Groups" TargetMode="External"/><Relationship Id="rId1" Type="http://schemas.openxmlformats.org/officeDocument/2006/relationships/slideLayout" Target="../slideLayouts/slideLayout1.xml"/><Relationship Id="rId4" Type="http://schemas.openxmlformats.org/officeDocument/2006/relationships/hyperlink" Target="https://knowledge.exlibrisgroup.com/Primo/Product_Documentation/020Primo_VE/Primo_VE_(English)/050Display_Configuration/010Configuring_Discovery_Views_for_Primo_VE#Configuring_FRBR.2FDedup_Display_Options"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9.jpeg"/><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hyperlink" Target="https://knowledge.exlibrisgroup.com/Primo/Product_Documentation/020Primo_VE/Primo_VE_(English)/090Dedup_and_FRBR_for_Primo_VE/010Understanding_the_Dedup_and_FRBR_Processes_(Primo_VE)#Mapping_Dedup_Key_Fields"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2" Type="http://schemas.openxmlformats.org/officeDocument/2006/relationships/hyperlink" Target="https://knowledge.exlibrisgroup.com/Primo/Product_Documentation/020Primo_VE/Primo_VE_(English)/090Dedup_and_FRBR_for_Primo_VE/010Understanding_the_Dedup_and_FRBR_Processes_(Primo_VE)#Mapping_FRBR_Key_Fields"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2" Type="http://schemas.openxmlformats.org/officeDocument/2006/relationships/hyperlink" Target="https://knowledge.exlibrisgroup.com/Primo/Product_Documentation/020Primo_VE/Primo_VE_(English)/090Dedup_and_FRBR_for_Primo_VE"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090Dedup_and_FRBR_for_Primo_VE/Dedup_and_FRBR_Analysis_Tool_for_Primo_VE" TargetMode="Externa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knowledge.exlibrisgroup.com/Primo/Product_Documentation/020Primo_VE/Primo_VE_(English)/090Dedup_and_FRBR_for_Primo_VE/010Understanding_the_Dedup_and_FRBR_Processes_(Primo_VE)#FRBR_Key_Definitions"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090Dedup_and_FRBR_for_Primo_VE/010Understanding_the_Dedup_and_FRBR_Processes_(Primo_VE)#Mapping_FRBR_Key_Fields" TargetMode="External"/><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090Dedup_and_FRBR_for_Primo_VE/Dedup_and_FRBR_Analysis_Tool_for_Primo_VE" TargetMode="Externa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knowledge.exlibrisgroup.com/Primo/Product_Documentation/020Primo_VE/Primo_VE_(English)/090Dedup_and_FRBR_for_Primo_VE/010Understanding_the_Dedup_and_FRBR_Processes_(Primo_VE)#FRBR_Key_Definitions"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090Dedup_and_FRBR_for_Primo_VE/010Understanding_the_Dedup_and_FRBR_Processes_(Primo_VE)#Mapping_FRBR_Key_Fields" TargetMode="External"/><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6.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090Dedup_and_FRBR_for_Primo_VE/Dedup_and_FRBR_Analysis_Tool_for_Primo_VE" TargetMode="Externa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knowledge.exlibrisgroup.com/Primo/Product_Documentation/020Primo_VE/Primo_VE_(English)/090Dedup_and_FRBR_for_Primo_VE/010Understanding_the_Dedup_and_FRBR_Processes_(Primo_VE)#Dedup_Key_Definitions" TargetMode="External"/><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hyperlink" Target="https://knowledge.exlibrisgroup.com/Primo/Product_Documentation/020Primo_VE/Primo_VE_(English)/090Dedup_and_FRBR_for_Primo_VE/010Understanding_the_Dedup_and_FRBR_Processes_(Primo_VE)#Mapping_Dedup_Key_Fields"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4.xml.rels><?xml version="1.0" encoding="UTF-8" standalone="yes"?>
<Relationships xmlns="http://schemas.openxmlformats.org/package/2006/relationships"><Relationship Id="rId2" Type="http://schemas.openxmlformats.org/officeDocument/2006/relationships/hyperlink" Target="https://knowledge.exlibrisgroup.com/Primo/Product_Documentation/020Primo_VE/Primo_VE_(English)/050Display_Configuration/010Configuring_Discovery_Views_for_Primo_VE#Configuring_the_Brief_Results_Page"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1.xml.rels><?xml version="1.0" encoding="UTF-8" standalone="yes"?>
<Relationships xmlns="http://schemas.openxmlformats.org/package/2006/relationships"><Relationship Id="rId2" Type="http://schemas.openxmlformats.org/officeDocument/2006/relationships/hyperlink" Target="https://knowledge.exlibrisgroup.com/Primo/Product_Documentation/020Primo_VE/Primo_VE_(English)/090Dedup_and_FRBR_for_Primo_VE/Suppressing_Groups_of_Records_from_Dedup%2F%2FFRBR_for_Primo_VE" TargetMode="Externa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hyperlink" Target="https://knowledge.exlibrisgroup.com/Primo/Product_Documentation/020Primo_VE/Primo_VE_(English)/090Dedup_and_FRBR_for_Primo_VE/010Understanding_the_Dedup_and_FRBR_Processes_(Primo_VE)#:~:text=Define%20suppression%20rules%2C%20which%20are%20based%20on%20types%20of%20records" TargetMode="Externa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703585-6643-7B67-9AED-C7BC9FEB0506}"/>
              </a:ext>
            </a:extLst>
          </p:cNvPr>
          <p:cNvSpPr>
            <a:spLocks noGrp="1"/>
          </p:cNvSpPr>
          <p:nvPr>
            <p:ph type="body" sz="quarter" idx="16"/>
          </p:nvPr>
        </p:nvSpPr>
        <p:spPr>
          <a:xfrm>
            <a:off x="519237" y="1194100"/>
            <a:ext cx="9364596" cy="3003827"/>
          </a:xfrm>
        </p:spPr>
        <p:txBody>
          <a:bodyPr/>
          <a:lstStyle/>
          <a:p>
            <a:pPr>
              <a:lnSpc>
                <a:spcPct val="100000"/>
              </a:lnSpc>
            </a:pPr>
            <a:r>
              <a:rPr lang="en-US" sz="4000" spc="0" dirty="0"/>
              <a:t>FRBR and Deduplication of Bibliographic Records in Primo VE NDE</a:t>
            </a:r>
          </a:p>
          <a:p>
            <a:pPr>
              <a:lnSpc>
                <a:spcPct val="100000"/>
              </a:lnSpc>
            </a:pPr>
            <a:endParaRPr lang="en-US" sz="4000" spc="0" dirty="0"/>
          </a:p>
        </p:txBody>
      </p:sp>
      <p:sp>
        <p:nvSpPr>
          <p:cNvPr id="6" name="TextBox 5">
            <a:extLst>
              <a:ext uri="{FF2B5EF4-FFF2-40B4-BE49-F238E27FC236}">
                <a16:creationId xmlns:a16="http://schemas.microsoft.com/office/drawing/2014/main" id="{CDAC96CF-589B-1FB3-DCD9-D29AAEAC4949}"/>
              </a:ext>
            </a:extLst>
          </p:cNvPr>
          <p:cNvSpPr txBox="1"/>
          <p:nvPr/>
        </p:nvSpPr>
        <p:spPr>
          <a:xfrm>
            <a:off x="519237" y="5000395"/>
            <a:ext cx="3951962" cy="646331"/>
          </a:xfrm>
          <a:prstGeom prst="rect">
            <a:avLst/>
          </a:prstGeom>
          <a:noFill/>
          <a:ln>
            <a:noFill/>
          </a:ln>
        </p:spPr>
        <p:txBody>
          <a:bodyPr wrap="square">
            <a:spAutoFit/>
          </a:bodyPr>
          <a:lstStyle/>
          <a:p>
            <a:r>
              <a:rPr lang="it-IT" dirty="0">
                <a:solidFill>
                  <a:schemeClr val="bg1"/>
                </a:solidFill>
              </a:rPr>
              <a:t>Yoel Kortick</a:t>
            </a:r>
          </a:p>
          <a:p>
            <a:r>
              <a:rPr lang="it-IT" dirty="0">
                <a:solidFill>
                  <a:schemeClr val="bg1"/>
                </a:solidFill>
              </a:rPr>
              <a:t>Yoel.Kortick@clarivate.com</a:t>
            </a:r>
            <a:endParaRPr lang="en-IL" dirty="0">
              <a:solidFill>
                <a:schemeClr val="bg1"/>
              </a:solidFill>
            </a:endParaRPr>
          </a:p>
        </p:txBody>
      </p:sp>
    </p:spTree>
    <p:extLst>
      <p:ext uri="{BB962C8B-B14F-4D97-AF65-F5344CB8AC3E}">
        <p14:creationId xmlns:p14="http://schemas.microsoft.com/office/powerpoint/2010/main" val="3525967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7AE3C-5C8E-EAFA-8431-6E3CD336228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9764E1F-B813-5E02-5369-193F699E4B15}"/>
              </a:ext>
            </a:extLst>
          </p:cNvPr>
          <p:cNvSpPr>
            <a:spLocks noGrp="1"/>
          </p:cNvSpPr>
          <p:nvPr>
            <p:ph type="body" sz="quarter" idx="16"/>
          </p:nvPr>
        </p:nvSpPr>
        <p:spPr>
          <a:xfrm>
            <a:off x="193040" y="2523829"/>
            <a:ext cx="11805919" cy="1030130"/>
          </a:xfrm>
        </p:spPr>
        <p:txBody>
          <a:bodyPr/>
          <a:lstStyle/>
          <a:p>
            <a:r>
              <a:rPr lang="en-US" dirty="0"/>
              <a:t>Example one: a bibliographic record to be </a:t>
            </a:r>
            <a:r>
              <a:rPr lang="en-US" dirty="0" err="1"/>
              <a:t>FRBRized</a:t>
            </a:r>
            <a:endParaRPr lang="en-US" dirty="0"/>
          </a:p>
        </p:txBody>
      </p:sp>
      <p:sp>
        <p:nvSpPr>
          <p:cNvPr id="4" name="Footer Placeholder 3">
            <a:extLst>
              <a:ext uri="{FF2B5EF4-FFF2-40B4-BE49-F238E27FC236}">
                <a16:creationId xmlns:a16="http://schemas.microsoft.com/office/drawing/2014/main" id="{8557F5CD-45D9-911C-46C2-32FB73ECBD58}"/>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8378F62E-C3AA-8F19-9EC6-7E4C83B87124}"/>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10</a:t>
            </a:fld>
            <a:endParaRPr lang="en-GB" dirty="0"/>
          </a:p>
        </p:txBody>
      </p:sp>
    </p:spTree>
    <p:extLst>
      <p:ext uri="{BB962C8B-B14F-4D97-AF65-F5344CB8AC3E}">
        <p14:creationId xmlns:p14="http://schemas.microsoft.com/office/powerpoint/2010/main" val="29629137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9BF3-2FD8-E591-07ED-487D32B4FE2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7FF3C86-D2D9-F069-511E-920236B9F858}"/>
              </a:ext>
            </a:extLst>
          </p:cNvPr>
          <p:cNvSpPr>
            <a:spLocks noGrp="1"/>
          </p:cNvSpPr>
          <p:nvPr>
            <p:ph type="body" sz="quarter" idx="16"/>
          </p:nvPr>
        </p:nvSpPr>
        <p:spPr/>
        <p:txBody>
          <a:bodyPr/>
          <a:lstStyle/>
          <a:p>
            <a:r>
              <a:rPr lang="en-US" dirty="0"/>
              <a:t>Other configurations for Dedup and FRBR</a:t>
            </a:r>
          </a:p>
        </p:txBody>
      </p:sp>
      <p:sp>
        <p:nvSpPr>
          <p:cNvPr id="4" name="Footer Placeholder 3">
            <a:extLst>
              <a:ext uri="{FF2B5EF4-FFF2-40B4-BE49-F238E27FC236}">
                <a16:creationId xmlns:a16="http://schemas.microsoft.com/office/drawing/2014/main" id="{B6ABB35A-432D-6CED-B3FB-10ECDCC5F23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DFFB740A-A0DB-8D1C-A6CA-7166C7137C2F}"/>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100</a:t>
            </a:fld>
            <a:endParaRPr lang="en-GB" dirty="0"/>
          </a:p>
        </p:txBody>
      </p:sp>
    </p:spTree>
    <p:extLst>
      <p:ext uri="{BB962C8B-B14F-4D97-AF65-F5344CB8AC3E}">
        <p14:creationId xmlns:p14="http://schemas.microsoft.com/office/powerpoint/2010/main" val="8755551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55A1C-A9F4-1C14-69F2-166988BD024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EF6A99B-5EC5-6006-23E8-AF1374F4B437}"/>
              </a:ext>
            </a:extLst>
          </p:cNvPr>
          <p:cNvSpPr>
            <a:spLocks noGrp="1"/>
          </p:cNvSpPr>
          <p:nvPr>
            <p:ph type="title"/>
          </p:nvPr>
        </p:nvSpPr>
        <p:spPr/>
        <p:txBody>
          <a:bodyPr/>
          <a:lstStyle/>
          <a:p>
            <a:r>
              <a:rPr lang="en-US" dirty="0"/>
              <a:t>Other configurations for Dedup and FRBR</a:t>
            </a:r>
          </a:p>
        </p:txBody>
      </p:sp>
      <p:sp>
        <p:nvSpPr>
          <p:cNvPr id="9" name="Slide Number Placeholder 5">
            <a:extLst>
              <a:ext uri="{FF2B5EF4-FFF2-40B4-BE49-F238E27FC236}">
                <a16:creationId xmlns:a16="http://schemas.microsoft.com/office/drawing/2014/main" id="{39EEA851-9892-B581-7D0F-F4E7F569C7F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101</a:t>
            </a:fld>
            <a:endParaRPr lang="en-GB" dirty="0"/>
          </a:p>
        </p:txBody>
      </p:sp>
      <p:sp>
        <p:nvSpPr>
          <p:cNvPr id="11" name="Content Placeholder 10">
            <a:extLst>
              <a:ext uri="{FF2B5EF4-FFF2-40B4-BE49-F238E27FC236}">
                <a16:creationId xmlns:a16="http://schemas.microsoft.com/office/drawing/2014/main" id="{592B0B79-CF0C-DD66-511C-A1292214F97D}"/>
              </a:ext>
            </a:extLst>
          </p:cNvPr>
          <p:cNvSpPr>
            <a:spLocks noGrp="1"/>
          </p:cNvSpPr>
          <p:nvPr>
            <p:ph sz="quarter" idx="13"/>
          </p:nvPr>
        </p:nvSpPr>
        <p:spPr>
          <a:xfrm>
            <a:off x="370663" y="1131352"/>
            <a:ext cx="11335783" cy="5055334"/>
          </a:xfrm>
        </p:spPr>
        <p:txBody>
          <a:bodyPr/>
          <a:lstStyle/>
          <a:p>
            <a:r>
              <a:rPr lang="en-US" dirty="0"/>
              <a:t>Other configurations exist for Dedup and FRBR, but are beyond the scope of this presentation.</a:t>
            </a:r>
          </a:p>
          <a:p>
            <a:r>
              <a:rPr lang="en-US" dirty="0"/>
              <a:t>The reader is strongly encouraged to see:</a:t>
            </a:r>
          </a:p>
          <a:p>
            <a:pPr lvl="1"/>
            <a:r>
              <a:rPr lang="en-US" sz="1800" dirty="0">
                <a:hlinkClick r:id="rId2" tooltip="Dedup and FRBR Analysis Tool for Primo VE"/>
              </a:rPr>
              <a:t>Recalculate Dedup and FRBR Groups</a:t>
            </a:r>
            <a:r>
              <a:rPr lang="en-US" sz="1800" dirty="0"/>
              <a:t>.</a:t>
            </a:r>
          </a:p>
          <a:p>
            <a:pPr lvl="1"/>
            <a:r>
              <a:rPr lang="en-US" sz="1800" dirty="0">
                <a:hlinkClick r:id="rId3" tooltip="Configuring the Dedup and FRBR Complete Keys in Primo VE"/>
              </a:rPr>
              <a:t>Configuring the Dedup and FRBR Complete Keys in Primo VE</a:t>
            </a:r>
            <a:endParaRPr lang="en-US" sz="1800" dirty="0"/>
          </a:p>
          <a:p>
            <a:pPr lvl="1"/>
            <a:r>
              <a:rPr lang="en-US" sz="1800" dirty="0">
                <a:hlinkClick r:id="rId4"/>
              </a:rPr>
              <a:t>Configuring FRBR/Dedup Display Options</a:t>
            </a:r>
            <a:endParaRPr lang="en-US" sz="1800" dirty="0"/>
          </a:p>
          <a:p>
            <a:endParaRPr lang="en-US" dirty="0"/>
          </a:p>
          <a:p>
            <a:endParaRPr lang="en-US" dirty="0"/>
          </a:p>
          <a:p>
            <a:endParaRPr lang="en-US" dirty="0"/>
          </a:p>
        </p:txBody>
      </p:sp>
    </p:spTree>
    <p:extLst>
      <p:ext uri="{BB962C8B-B14F-4D97-AF65-F5344CB8AC3E}">
        <p14:creationId xmlns:p14="http://schemas.microsoft.com/office/powerpoint/2010/main" val="36316494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FD1181-D547-D9A5-8FDA-8C92DF494CE2}"/>
              </a:ext>
            </a:extLst>
          </p:cNvPr>
          <p:cNvSpPr>
            <a:spLocks noGrp="1"/>
          </p:cNvSpPr>
          <p:nvPr>
            <p:ph type="ftr" sz="quarter" idx="10"/>
          </p:nvPr>
        </p:nvSpPr>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E13736AD-B1CA-E121-5C44-5D3FC53BF0BF}"/>
              </a:ext>
            </a:extLst>
          </p:cNvPr>
          <p:cNvSpPr>
            <a:spLocks noGrp="1"/>
          </p:cNvSpPr>
          <p:nvPr>
            <p:ph type="sldNum" sz="quarter" idx="11"/>
          </p:nvPr>
        </p:nvSpPr>
        <p:spPr/>
        <p:txBody>
          <a:bodyPr/>
          <a:lstStyle/>
          <a:p>
            <a:fld id="{F59CD943-D024-467A-B36E-F11E1285ED75}" type="slidenum">
              <a:rPr lang="en-GB" smtClean="0"/>
              <a:pPr/>
              <a:t>102</a:t>
            </a:fld>
            <a:endParaRPr lang="en-GB" dirty="0"/>
          </a:p>
        </p:txBody>
      </p:sp>
      <p:pic>
        <p:nvPicPr>
          <p:cNvPr id="6" name="Picture 5">
            <a:extLst>
              <a:ext uri="{FF2B5EF4-FFF2-40B4-BE49-F238E27FC236}">
                <a16:creationId xmlns:a16="http://schemas.microsoft.com/office/drawing/2014/main" id="{992791E6-9E31-1C34-ECF6-6D9B3D17860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7" name="Graphic 6" descr="Think forward">
            <a:extLst>
              <a:ext uri="{FF2B5EF4-FFF2-40B4-BE49-F238E27FC236}">
                <a16:creationId xmlns:a16="http://schemas.microsoft.com/office/drawing/2014/main" id="{818DEFE4-8C53-E134-D412-622500E5A4F8}"/>
              </a:ext>
            </a:extLst>
          </p:cNvPr>
          <p:cNvPicPr>
            <a:picLocks noGrp="1" noRot="1" noChangeAspect="1" noMove="1" noResize="1" noEditPoints="1" noAdjustHandles="1" noChangeArrowheads="1" noChangeShapeType="1" noCrop="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188"/>
          <a:stretch/>
        </p:blipFill>
        <p:spPr>
          <a:xfrm>
            <a:off x="3935413" y="3163140"/>
            <a:ext cx="4321175" cy="531720"/>
          </a:xfrm>
          <a:prstGeom prst="rect">
            <a:avLst/>
          </a:prstGeom>
        </p:spPr>
      </p:pic>
      <p:sp>
        <p:nvSpPr>
          <p:cNvPr id="8" name="Text Placeholder 9">
            <a:extLst>
              <a:ext uri="{FF2B5EF4-FFF2-40B4-BE49-F238E27FC236}">
                <a16:creationId xmlns:a16="http://schemas.microsoft.com/office/drawing/2014/main" id="{64FB2F50-D943-9711-7163-E5E0D3BFD376}"/>
              </a:ext>
            </a:extLst>
          </p:cNvPr>
          <p:cNvSpPr txBox="1">
            <a:spLocks/>
          </p:cNvSpPr>
          <p:nvPr/>
        </p:nvSpPr>
        <p:spPr>
          <a:xfrm>
            <a:off x="3359151" y="4274031"/>
            <a:ext cx="5473700"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 Kortick</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9" name="Text Placeholder 9">
            <a:extLst>
              <a:ext uri="{FF2B5EF4-FFF2-40B4-BE49-F238E27FC236}">
                <a16:creationId xmlns:a16="http://schemas.microsoft.com/office/drawing/2014/main" id="{B88581A5-813C-1574-FAB1-8605C58CC522}"/>
              </a:ext>
            </a:extLst>
          </p:cNvPr>
          <p:cNvSpPr txBox="1">
            <a:spLocks/>
          </p:cNvSpPr>
          <p:nvPr/>
        </p:nvSpPr>
        <p:spPr>
          <a:xfrm>
            <a:off x="3359150" y="4540162"/>
            <a:ext cx="5473699"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Yoel.Kortick@clarivate.com</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11" name="TextBox 10">
            <a:extLst>
              <a:ext uri="{FF2B5EF4-FFF2-40B4-BE49-F238E27FC236}">
                <a16:creationId xmlns:a16="http://schemas.microsoft.com/office/drawing/2014/main" id="{CAE9FFE4-7344-2752-FBA3-C6DFDCEAEC52}"/>
              </a:ext>
            </a:extLst>
          </p:cNvPr>
          <p:cNvSpPr txBox="1">
            <a:spLocks noGrp="1" noRot="1" noMove="1" noResize="1" noEditPoints="1" noAdjustHandles="1" noChangeArrowheads="1" noChangeShapeType="1"/>
          </p:cNvSpPr>
          <p:nvPr/>
        </p:nvSpPr>
        <p:spPr>
          <a:xfrm>
            <a:off x="8901583" y="6065125"/>
            <a:ext cx="2746698"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 2026 Clarivate. All rights reserved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Clarivate and its logo, as well as all other trademarks used herein are trademarks of their respective owners and used under license.</a:t>
            </a:r>
          </a:p>
        </p:txBody>
      </p:sp>
      <p:sp>
        <p:nvSpPr>
          <p:cNvPr id="12" name="TextBox 11">
            <a:extLst>
              <a:ext uri="{FF2B5EF4-FFF2-40B4-BE49-F238E27FC236}">
                <a16:creationId xmlns:a16="http://schemas.microsoft.com/office/drawing/2014/main" id="{7277C8DE-E0A7-64DE-7C98-90D3568C43CF}"/>
              </a:ext>
            </a:extLst>
          </p:cNvPr>
          <p:cNvSpPr txBox="1">
            <a:spLocks noGrp="1" noRot="1" noMove="1" noResize="1" noEditPoints="1" noAdjustHandles="1" noChangeArrowheads="1" noChangeShapeType="1"/>
          </p:cNvSpPr>
          <p:nvPr/>
        </p:nvSpPr>
        <p:spPr>
          <a:xfrm>
            <a:off x="481401" y="6065125"/>
            <a:ext cx="5473700"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About Clarivate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rPr>
              <a:t>Clarivate is a leading global provider of transformative intelligence. We offer enriched data, </a:t>
            </a:r>
            <a:br>
              <a:rPr kumimoji="0" lang="en-GB" sz="900" b="0" i="0" u="none" strike="noStrike" kern="0" cap="none" spc="0" normalizeH="0" baseline="0" noProof="0" dirty="0">
                <a:ln>
                  <a:noFill/>
                </a:ln>
                <a:solidFill>
                  <a:prstClr val="white"/>
                </a:solidFill>
                <a:effectLst/>
                <a:uLnTx/>
                <a:uFillTx/>
              </a:rPr>
            </a:br>
            <a:r>
              <a:rPr kumimoji="0" lang="en-GB" sz="900" b="0" i="0" u="none" strike="noStrike" kern="0" cap="none" spc="0" normalizeH="0" baseline="0" noProof="0" dirty="0">
                <a:ln>
                  <a:noFill/>
                </a:ln>
                <a:solidFill>
                  <a:prstClr val="white"/>
                </a:solidFill>
                <a:effectLst/>
                <a:uLnTx/>
                <a:uFillTx/>
              </a:rPr>
              <a:t>insights &amp; analytics, workflow solutions and expert services in the areas of Academia &amp; Government, Intellectual Property and Life Sciences &amp; Healthcare. For more information, please visit clarivate.com.</a:t>
            </a:r>
            <a:endParaRPr kumimoji="0" lang="en-US" sz="900" b="0" i="0" u="none" strike="noStrike" kern="0" cap="none" spc="0" normalizeH="0" baseline="0" noProof="0" dirty="0">
              <a:ln>
                <a:noFill/>
              </a:ln>
              <a:solidFill>
                <a:prstClr val="white"/>
              </a:solidFill>
              <a:effectLst/>
              <a:uLnTx/>
              <a:uFillTx/>
            </a:endParaRPr>
          </a:p>
        </p:txBody>
      </p:sp>
      <p:sp>
        <p:nvSpPr>
          <p:cNvPr id="13" name="**COMPOUND SHAPE CUT OUT**">
            <a:extLst>
              <a:ext uri="{FF2B5EF4-FFF2-40B4-BE49-F238E27FC236}">
                <a16:creationId xmlns:a16="http://schemas.microsoft.com/office/drawing/2014/main" id="{F3ABD206-D13A-E2D0-4AB0-BA7688C3E991}"/>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ysClr val="window" lastClr="FFFFFF"/>
          </a:solidFill>
          <a:ln w="77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79036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9C70D-AE9B-833E-B8A4-B01211B0A10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22CDA42-09A0-4E7F-6316-B4D376331F5E}"/>
              </a:ext>
            </a:extLst>
          </p:cNvPr>
          <p:cNvSpPr>
            <a:spLocks noGrp="1"/>
          </p:cNvSpPr>
          <p:nvPr>
            <p:ph type="title"/>
          </p:nvPr>
        </p:nvSpPr>
        <p:spPr/>
        <p:txBody>
          <a:bodyPr/>
          <a:lstStyle/>
          <a:p>
            <a:r>
              <a:rPr lang="en-US" dirty="0"/>
              <a:t>Example one: a bibliographic record to be FRBRized</a:t>
            </a:r>
          </a:p>
        </p:txBody>
      </p:sp>
      <p:sp>
        <p:nvSpPr>
          <p:cNvPr id="9" name="Slide Number Placeholder 5">
            <a:extLst>
              <a:ext uri="{FF2B5EF4-FFF2-40B4-BE49-F238E27FC236}">
                <a16:creationId xmlns:a16="http://schemas.microsoft.com/office/drawing/2014/main" id="{1B7A394A-8B9D-7327-81C2-05EC4ADA21D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dirty="0"/>
          </a:p>
        </p:txBody>
      </p:sp>
      <p:sp>
        <p:nvSpPr>
          <p:cNvPr id="3" name="Content Placeholder 2">
            <a:extLst>
              <a:ext uri="{FF2B5EF4-FFF2-40B4-BE49-F238E27FC236}">
                <a16:creationId xmlns:a16="http://schemas.microsoft.com/office/drawing/2014/main" id="{FDAC5561-3496-A966-DDA0-6E60C576EE8B}"/>
              </a:ext>
            </a:extLst>
          </p:cNvPr>
          <p:cNvSpPr>
            <a:spLocks noGrp="1"/>
          </p:cNvSpPr>
          <p:nvPr>
            <p:ph sz="quarter" idx="13"/>
          </p:nvPr>
        </p:nvSpPr>
        <p:spPr>
          <a:xfrm>
            <a:off x="45543" y="2021840"/>
            <a:ext cx="6050457" cy="3862478"/>
          </a:xfrm>
          <a:ln>
            <a:solidFill>
              <a:schemeClr val="tx1"/>
            </a:solidFill>
          </a:ln>
        </p:spPr>
        <p:txBody>
          <a:bodyPr/>
          <a:lstStyle/>
          <a:p>
            <a:r>
              <a:rPr lang="en-US" dirty="0"/>
              <a:t>MMS ID: 99220311100121 </a:t>
            </a:r>
          </a:p>
          <a:p>
            <a:r>
              <a:rPr lang="en-US" dirty="0"/>
              <a:t>Title: Lean In: Women, Work, and the Will to Lead</a:t>
            </a:r>
          </a:p>
          <a:p>
            <a:r>
              <a:rPr lang="en-US" dirty="0"/>
              <a:t>Author: Sheryl Sandberg</a:t>
            </a:r>
          </a:p>
          <a:p>
            <a:r>
              <a:rPr lang="en-US" dirty="0"/>
              <a:t>Publisher: Knopf</a:t>
            </a:r>
          </a:p>
          <a:p>
            <a:r>
              <a:rPr lang="en-US" dirty="0"/>
              <a:t>Date: 2013</a:t>
            </a:r>
          </a:p>
          <a:p>
            <a:r>
              <a:rPr lang="en-US" dirty="0"/>
              <a:t>Format: Hardcover book</a:t>
            </a:r>
          </a:p>
          <a:p>
            <a:r>
              <a:rPr lang="en-US" dirty="0"/>
              <a:t>Pages: 228</a:t>
            </a:r>
          </a:p>
          <a:p>
            <a:r>
              <a:rPr lang="en-US" dirty="0"/>
              <a:t>ISBN: 978-0-385-34994-9</a:t>
            </a:r>
          </a:p>
          <a:p>
            <a:r>
              <a:rPr lang="en-US" dirty="0"/>
              <a:t>Language: English</a:t>
            </a:r>
          </a:p>
        </p:txBody>
      </p:sp>
      <p:sp>
        <p:nvSpPr>
          <p:cNvPr id="4" name="Content Placeholder 2">
            <a:extLst>
              <a:ext uri="{FF2B5EF4-FFF2-40B4-BE49-F238E27FC236}">
                <a16:creationId xmlns:a16="http://schemas.microsoft.com/office/drawing/2014/main" id="{07898C1E-BEFD-A81D-39A0-444F39D4C4D1}"/>
              </a:ext>
            </a:extLst>
          </p:cNvPr>
          <p:cNvSpPr txBox="1">
            <a:spLocks/>
          </p:cNvSpPr>
          <p:nvPr/>
        </p:nvSpPr>
        <p:spPr>
          <a:xfrm>
            <a:off x="6111063" y="2021840"/>
            <a:ext cx="6050457" cy="3872638"/>
          </a:xfrm>
          <a:prstGeom prst="rect">
            <a:avLst/>
          </a:prstGeom>
          <a:ln>
            <a:solidFill>
              <a:schemeClr val="tx1"/>
            </a:solidFill>
          </a:ln>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MMS ID: 99643490500121 </a:t>
            </a:r>
          </a:p>
          <a:p>
            <a:r>
              <a:rPr lang="en-US" dirty="0"/>
              <a:t>Title: Lean In: Women, Work, and the Will to Lead</a:t>
            </a:r>
          </a:p>
          <a:p>
            <a:r>
              <a:rPr lang="en-US" dirty="0"/>
              <a:t>Author: Sheryl Sandberg</a:t>
            </a:r>
          </a:p>
          <a:p>
            <a:r>
              <a:rPr lang="en-US" dirty="0"/>
              <a:t>Publisher: Random House Audio</a:t>
            </a:r>
          </a:p>
          <a:p>
            <a:r>
              <a:rPr lang="en-US" dirty="0"/>
              <a:t>Date: 2013</a:t>
            </a:r>
          </a:p>
          <a:p>
            <a:r>
              <a:rPr lang="en-US" dirty="0"/>
              <a:t>Format: Audiobook (unabridged)</a:t>
            </a:r>
          </a:p>
          <a:p>
            <a:r>
              <a:rPr lang="en-US" dirty="0"/>
              <a:t>Narrator: Elisa Donovan</a:t>
            </a:r>
          </a:p>
          <a:p>
            <a:r>
              <a:rPr lang="en-US" dirty="0"/>
              <a:t>Duration: 6 hours, 27 minutes</a:t>
            </a:r>
          </a:p>
          <a:p>
            <a:r>
              <a:rPr lang="en-US" dirty="0"/>
              <a:t>ISBN: 9780385394239</a:t>
            </a:r>
          </a:p>
          <a:p>
            <a:r>
              <a:rPr lang="en-US" dirty="0"/>
              <a:t>Language: English</a:t>
            </a:r>
          </a:p>
        </p:txBody>
      </p:sp>
      <p:sp>
        <p:nvSpPr>
          <p:cNvPr id="5" name="Content Placeholder 2">
            <a:extLst>
              <a:ext uri="{FF2B5EF4-FFF2-40B4-BE49-F238E27FC236}">
                <a16:creationId xmlns:a16="http://schemas.microsoft.com/office/drawing/2014/main" id="{3CEAC627-7C14-158B-8212-C70C60A98273}"/>
              </a:ext>
            </a:extLst>
          </p:cNvPr>
          <p:cNvSpPr txBox="1">
            <a:spLocks/>
          </p:cNvSpPr>
          <p:nvPr/>
        </p:nvSpPr>
        <p:spPr>
          <a:xfrm>
            <a:off x="45543" y="1524000"/>
            <a:ext cx="6050457" cy="497840"/>
          </a:xfrm>
          <a:prstGeom prst="rect">
            <a:avLst/>
          </a:prstGeom>
          <a:ln>
            <a:solidFill>
              <a:schemeClr val="tx1"/>
            </a:solidFill>
          </a:ln>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Record 1</a:t>
            </a:r>
            <a:endParaRPr lang="en-US" dirty="0"/>
          </a:p>
        </p:txBody>
      </p:sp>
      <p:sp>
        <p:nvSpPr>
          <p:cNvPr id="6" name="Content Placeholder 2">
            <a:extLst>
              <a:ext uri="{FF2B5EF4-FFF2-40B4-BE49-F238E27FC236}">
                <a16:creationId xmlns:a16="http://schemas.microsoft.com/office/drawing/2014/main" id="{26379838-103F-2219-8219-6E1FD6779253}"/>
              </a:ext>
            </a:extLst>
          </p:cNvPr>
          <p:cNvSpPr txBox="1">
            <a:spLocks/>
          </p:cNvSpPr>
          <p:nvPr/>
        </p:nvSpPr>
        <p:spPr>
          <a:xfrm>
            <a:off x="6111063" y="1524000"/>
            <a:ext cx="6050457" cy="497840"/>
          </a:xfrm>
          <a:prstGeom prst="rect">
            <a:avLst/>
          </a:prstGeom>
          <a:ln>
            <a:solidFill>
              <a:schemeClr val="tx1"/>
            </a:solidFill>
          </a:ln>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Record 2</a:t>
            </a:r>
            <a:endParaRPr lang="en-US" dirty="0"/>
          </a:p>
        </p:txBody>
      </p:sp>
    </p:spTree>
    <p:extLst>
      <p:ext uri="{BB962C8B-B14F-4D97-AF65-F5344CB8AC3E}">
        <p14:creationId xmlns:p14="http://schemas.microsoft.com/office/powerpoint/2010/main" val="3500275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6A872-0319-CA91-B005-E3B670BCE751}"/>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3A852A7-9B87-7ECC-FF4F-EEFE99201A3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dirty="0"/>
          </a:p>
        </p:txBody>
      </p:sp>
      <p:sp>
        <p:nvSpPr>
          <p:cNvPr id="11" name="Content Placeholder 10">
            <a:extLst>
              <a:ext uri="{FF2B5EF4-FFF2-40B4-BE49-F238E27FC236}">
                <a16:creationId xmlns:a16="http://schemas.microsoft.com/office/drawing/2014/main" id="{A28F4EDE-42B7-B8D3-2304-5476A7F05760}"/>
              </a:ext>
            </a:extLst>
          </p:cNvPr>
          <p:cNvSpPr>
            <a:spLocks noGrp="1"/>
          </p:cNvSpPr>
          <p:nvPr>
            <p:ph sz="quarter" idx="13"/>
          </p:nvPr>
        </p:nvSpPr>
        <p:spPr>
          <a:xfrm>
            <a:off x="370663" y="1598711"/>
            <a:ext cx="11335783" cy="3738059"/>
          </a:xfrm>
        </p:spPr>
        <p:txBody>
          <a:bodyPr/>
          <a:lstStyle/>
          <a:p>
            <a:r>
              <a:rPr lang="en-US" b="1" dirty="0"/>
              <a:t>Why these should be FRBRized:</a:t>
            </a:r>
            <a:endParaRPr lang="en-US" dirty="0"/>
          </a:p>
          <a:p>
            <a:pPr lvl="1"/>
            <a:r>
              <a:rPr lang="en-US" sz="1800" dirty="0"/>
              <a:t>These two records should be FRBRized because they represent </a:t>
            </a:r>
            <a:r>
              <a:rPr lang="en-US" sz="1800" b="1" dirty="0"/>
              <a:t>different manifestations of the same expression of the same work</a:t>
            </a:r>
            <a:r>
              <a:rPr lang="en-US" sz="1800" dirty="0"/>
              <a:t>. Under the FRBR (Functional Requirements for Bibliographic Records) model:</a:t>
            </a:r>
          </a:p>
          <a:p>
            <a:pPr lvl="2"/>
            <a:r>
              <a:rPr lang="en-US" sz="1800" b="1" dirty="0"/>
              <a:t>Work level:</a:t>
            </a:r>
            <a:r>
              <a:rPr lang="en-US" sz="1800" dirty="0"/>
              <a:t> The abstract intellectual content about Sheryl Sandberg's ideas about women in leadership</a:t>
            </a:r>
          </a:p>
          <a:p>
            <a:pPr lvl="2"/>
            <a:r>
              <a:rPr lang="en-US" sz="1800" b="1" dirty="0"/>
              <a:t>Expression level:</a:t>
            </a:r>
            <a:r>
              <a:rPr lang="en-US" sz="1800" dirty="0"/>
              <a:t> The specific text as written in English by Sheryl Sandberg</a:t>
            </a:r>
          </a:p>
          <a:p>
            <a:pPr lvl="2"/>
            <a:r>
              <a:rPr lang="en-US" sz="1800" b="1" dirty="0"/>
              <a:t>Manifestation level:</a:t>
            </a:r>
            <a:r>
              <a:rPr lang="en-US" sz="1800" dirty="0"/>
              <a:t> The physical/digital embodiments - the hardcover book published by Knopf and the audiobook published by Random House Audio</a:t>
            </a:r>
          </a:p>
          <a:p>
            <a:pPr lvl="2"/>
            <a:r>
              <a:rPr lang="en-US" sz="1800" b="1" dirty="0"/>
              <a:t>Item level:</a:t>
            </a:r>
            <a:r>
              <a:rPr lang="en-US" sz="1800" dirty="0"/>
              <a:t> Individual copies in library collections</a:t>
            </a:r>
          </a:p>
        </p:txBody>
      </p:sp>
      <p:sp>
        <p:nvSpPr>
          <p:cNvPr id="5" name="Title 9">
            <a:extLst>
              <a:ext uri="{FF2B5EF4-FFF2-40B4-BE49-F238E27FC236}">
                <a16:creationId xmlns:a16="http://schemas.microsoft.com/office/drawing/2014/main" id="{53A414D6-8D34-C181-B578-1C91B4CD4D80}"/>
              </a:ext>
            </a:extLst>
          </p:cNvPr>
          <p:cNvSpPr>
            <a:spLocks noGrp="1"/>
          </p:cNvSpPr>
          <p:nvPr>
            <p:ph type="title"/>
          </p:nvPr>
        </p:nvSpPr>
        <p:spPr>
          <a:xfrm>
            <a:off x="365125" y="368300"/>
            <a:ext cx="11422063" cy="309563"/>
          </a:xfrm>
        </p:spPr>
        <p:txBody>
          <a:bodyPr/>
          <a:lstStyle/>
          <a:p>
            <a:r>
              <a:rPr lang="en-US" dirty="0"/>
              <a:t>Example one: a bibliographic record to be FRBRized</a:t>
            </a:r>
          </a:p>
        </p:txBody>
      </p:sp>
    </p:spTree>
    <p:extLst>
      <p:ext uri="{BB962C8B-B14F-4D97-AF65-F5344CB8AC3E}">
        <p14:creationId xmlns:p14="http://schemas.microsoft.com/office/powerpoint/2010/main" val="288560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689B8-75E8-4D28-7BFB-11878B797857}"/>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0AE7872-DA61-0D25-DF85-DAA200094A6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dirty="0"/>
          </a:p>
        </p:txBody>
      </p:sp>
      <p:sp>
        <p:nvSpPr>
          <p:cNvPr id="11" name="Content Placeholder 10">
            <a:extLst>
              <a:ext uri="{FF2B5EF4-FFF2-40B4-BE49-F238E27FC236}">
                <a16:creationId xmlns:a16="http://schemas.microsoft.com/office/drawing/2014/main" id="{85540194-0C2B-7737-FC55-D643A0CC51FE}"/>
              </a:ext>
            </a:extLst>
          </p:cNvPr>
          <p:cNvSpPr>
            <a:spLocks noGrp="1"/>
          </p:cNvSpPr>
          <p:nvPr>
            <p:ph sz="quarter" idx="13"/>
          </p:nvPr>
        </p:nvSpPr>
        <p:spPr>
          <a:xfrm>
            <a:off x="370663" y="1720632"/>
            <a:ext cx="11335783" cy="3196808"/>
          </a:xfrm>
        </p:spPr>
        <p:txBody>
          <a:bodyPr/>
          <a:lstStyle/>
          <a:p>
            <a:r>
              <a:rPr lang="en-US" b="1" dirty="0"/>
              <a:t>Benefits of FRBRization</a:t>
            </a:r>
          </a:p>
          <a:p>
            <a:pPr lvl="1"/>
            <a:r>
              <a:rPr lang="en-US" sz="1800" b="1" dirty="0"/>
              <a:t>Improved discovery</a:t>
            </a:r>
            <a:r>
              <a:rPr lang="en-US" sz="1800" dirty="0"/>
              <a:t>: Users searching for "Lean In" would see all available formats grouped together, not as separate, disconnected records</a:t>
            </a:r>
          </a:p>
          <a:p>
            <a:pPr lvl="1"/>
            <a:r>
              <a:rPr lang="en-US" sz="1800" b="1" dirty="0"/>
              <a:t>User convenience</a:t>
            </a:r>
            <a:r>
              <a:rPr lang="en-US" sz="1800" dirty="0"/>
              <a:t>: Patrons can easily choose their preferred format (print, audio, etc.) from a single search result</a:t>
            </a:r>
          </a:p>
          <a:p>
            <a:pPr lvl="1"/>
            <a:r>
              <a:rPr lang="en-US" sz="1800" b="1" dirty="0"/>
              <a:t>Catalog efficiency</a:t>
            </a:r>
            <a:r>
              <a:rPr lang="en-US" sz="1800" dirty="0"/>
              <a:t>: Reduces redundancy by sharing work-level metadata (author, subject headings, summary) across all manifestations</a:t>
            </a:r>
          </a:p>
          <a:p>
            <a:pPr lvl="1"/>
            <a:r>
              <a:rPr lang="en-US" sz="1800" b="1" dirty="0"/>
              <a:t>Relationship clarity</a:t>
            </a:r>
            <a:r>
              <a:rPr lang="en-US" sz="1800" dirty="0"/>
              <a:t>: Makes explicit that these are the same intellectual content in different physical forms, not different books.</a:t>
            </a:r>
          </a:p>
          <a:p>
            <a:pPr marL="180000" lvl="1" indent="0">
              <a:buNone/>
            </a:pPr>
            <a:endParaRPr lang="en-US" sz="2000" dirty="0"/>
          </a:p>
        </p:txBody>
      </p:sp>
      <p:sp>
        <p:nvSpPr>
          <p:cNvPr id="6" name="Title 9">
            <a:extLst>
              <a:ext uri="{FF2B5EF4-FFF2-40B4-BE49-F238E27FC236}">
                <a16:creationId xmlns:a16="http://schemas.microsoft.com/office/drawing/2014/main" id="{1D80F485-FAE5-7130-628A-AF05AAD5782D}"/>
              </a:ext>
            </a:extLst>
          </p:cNvPr>
          <p:cNvSpPr>
            <a:spLocks noGrp="1"/>
          </p:cNvSpPr>
          <p:nvPr>
            <p:ph type="title"/>
          </p:nvPr>
        </p:nvSpPr>
        <p:spPr>
          <a:xfrm>
            <a:off x="365688" y="368828"/>
            <a:ext cx="11421604" cy="309766"/>
          </a:xfrm>
        </p:spPr>
        <p:txBody>
          <a:bodyPr/>
          <a:lstStyle/>
          <a:p>
            <a:r>
              <a:rPr lang="en-US" dirty="0"/>
              <a:t>Example one: a bibliographic record to be FRBRized</a:t>
            </a:r>
          </a:p>
        </p:txBody>
      </p:sp>
    </p:spTree>
    <p:extLst>
      <p:ext uri="{BB962C8B-B14F-4D97-AF65-F5344CB8AC3E}">
        <p14:creationId xmlns:p14="http://schemas.microsoft.com/office/powerpoint/2010/main" val="1479686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81B4-9665-636B-CB22-698CECC3669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FDE65B9-8263-9994-158F-40028D78D068}"/>
              </a:ext>
            </a:extLst>
          </p:cNvPr>
          <p:cNvSpPr>
            <a:spLocks noGrp="1"/>
          </p:cNvSpPr>
          <p:nvPr>
            <p:ph type="title"/>
          </p:nvPr>
        </p:nvSpPr>
        <p:spPr/>
        <p:txBody>
          <a:bodyPr/>
          <a:lstStyle/>
          <a:p>
            <a:r>
              <a:rPr lang="en-US" dirty="0"/>
              <a:t>Example one: a bibliographic record to be FRBRized</a:t>
            </a:r>
          </a:p>
        </p:txBody>
      </p:sp>
      <p:sp>
        <p:nvSpPr>
          <p:cNvPr id="9" name="Slide Number Placeholder 5">
            <a:extLst>
              <a:ext uri="{FF2B5EF4-FFF2-40B4-BE49-F238E27FC236}">
                <a16:creationId xmlns:a16="http://schemas.microsoft.com/office/drawing/2014/main" id="{FCC7D695-BC01-8557-A644-A4CC3FBE910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dirty="0"/>
          </a:p>
        </p:txBody>
      </p:sp>
      <p:sp>
        <p:nvSpPr>
          <p:cNvPr id="11" name="Content Placeholder 10">
            <a:extLst>
              <a:ext uri="{FF2B5EF4-FFF2-40B4-BE49-F238E27FC236}">
                <a16:creationId xmlns:a16="http://schemas.microsoft.com/office/drawing/2014/main" id="{F23C31EA-7FAE-6481-E973-A388E50F84A0}"/>
              </a:ext>
            </a:extLst>
          </p:cNvPr>
          <p:cNvSpPr>
            <a:spLocks noGrp="1"/>
          </p:cNvSpPr>
          <p:nvPr>
            <p:ph sz="quarter" idx="13"/>
          </p:nvPr>
        </p:nvSpPr>
        <p:spPr>
          <a:xfrm>
            <a:off x="370663" y="1131351"/>
            <a:ext cx="11335783" cy="555209"/>
          </a:xfrm>
        </p:spPr>
        <p:txBody>
          <a:bodyPr/>
          <a:lstStyle/>
          <a:p>
            <a:r>
              <a:rPr lang="en-US" sz="2000" dirty="0"/>
              <a:t>Here are the records in Alma</a:t>
            </a:r>
          </a:p>
          <a:p>
            <a:endParaRPr lang="en-US" sz="2000" dirty="0"/>
          </a:p>
        </p:txBody>
      </p:sp>
      <p:pic>
        <p:nvPicPr>
          <p:cNvPr id="5" name="Picture 4">
            <a:extLst>
              <a:ext uri="{FF2B5EF4-FFF2-40B4-BE49-F238E27FC236}">
                <a16:creationId xmlns:a16="http://schemas.microsoft.com/office/drawing/2014/main" id="{843CC2F4-8FA9-377F-8008-66462CEEA3F9}"/>
              </a:ext>
            </a:extLst>
          </p:cNvPr>
          <p:cNvPicPr>
            <a:picLocks noChangeAspect="1"/>
          </p:cNvPicPr>
          <p:nvPr/>
        </p:nvPicPr>
        <p:blipFill>
          <a:blip r:embed="rId2"/>
          <a:stretch>
            <a:fillRect/>
          </a:stretch>
        </p:blipFill>
        <p:spPr>
          <a:xfrm>
            <a:off x="0" y="1563970"/>
            <a:ext cx="12192000" cy="4563179"/>
          </a:xfrm>
          <a:prstGeom prst="rect">
            <a:avLst/>
          </a:prstGeom>
          <a:ln>
            <a:solidFill>
              <a:schemeClr val="tx1"/>
            </a:solidFill>
          </a:ln>
        </p:spPr>
      </p:pic>
      <p:sp>
        <p:nvSpPr>
          <p:cNvPr id="7" name="Rectangle 6">
            <a:extLst>
              <a:ext uri="{FF2B5EF4-FFF2-40B4-BE49-F238E27FC236}">
                <a16:creationId xmlns:a16="http://schemas.microsoft.com/office/drawing/2014/main" id="{96398B53-D5A3-8106-452E-8BBFD2D5E994}"/>
              </a:ext>
            </a:extLst>
          </p:cNvPr>
          <p:cNvSpPr/>
          <p:nvPr/>
        </p:nvSpPr>
        <p:spPr>
          <a:xfrm>
            <a:off x="955040" y="2428240"/>
            <a:ext cx="35763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8" name="Rectangle 7">
            <a:extLst>
              <a:ext uri="{FF2B5EF4-FFF2-40B4-BE49-F238E27FC236}">
                <a16:creationId xmlns:a16="http://schemas.microsoft.com/office/drawing/2014/main" id="{A731D797-B0B3-CF30-7C9F-5B550EC7CAB1}"/>
              </a:ext>
            </a:extLst>
          </p:cNvPr>
          <p:cNvSpPr/>
          <p:nvPr/>
        </p:nvSpPr>
        <p:spPr>
          <a:xfrm>
            <a:off x="1005840" y="4328160"/>
            <a:ext cx="35763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2856320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A05F9-A739-894A-20CB-38409E40423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33F5EC-9B6A-4C2B-306B-0E2FE67F10B0}"/>
              </a:ext>
            </a:extLst>
          </p:cNvPr>
          <p:cNvPicPr>
            <a:picLocks noChangeAspect="1"/>
          </p:cNvPicPr>
          <p:nvPr/>
        </p:nvPicPr>
        <p:blipFill>
          <a:blip r:embed="rId2"/>
          <a:stretch>
            <a:fillRect/>
          </a:stretch>
        </p:blipFill>
        <p:spPr>
          <a:xfrm>
            <a:off x="0" y="1949026"/>
            <a:ext cx="12192000" cy="3894667"/>
          </a:xfrm>
          <a:prstGeom prst="rect">
            <a:avLst/>
          </a:prstGeom>
          <a:ln>
            <a:solidFill>
              <a:schemeClr val="tx1"/>
            </a:solidFill>
          </a:ln>
        </p:spPr>
      </p:pic>
      <p:sp>
        <p:nvSpPr>
          <p:cNvPr id="10" name="Title 9">
            <a:extLst>
              <a:ext uri="{FF2B5EF4-FFF2-40B4-BE49-F238E27FC236}">
                <a16:creationId xmlns:a16="http://schemas.microsoft.com/office/drawing/2014/main" id="{2AFB91A9-5468-5D21-CB18-B69A7D76B33B}"/>
              </a:ext>
            </a:extLst>
          </p:cNvPr>
          <p:cNvSpPr>
            <a:spLocks noGrp="1"/>
          </p:cNvSpPr>
          <p:nvPr>
            <p:ph type="title"/>
          </p:nvPr>
        </p:nvSpPr>
        <p:spPr/>
        <p:txBody>
          <a:bodyPr/>
          <a:lstStyle/>
          <a:p>
            <a:r>
              <a:rPr lang="en-US" dirty="0"/>
              <a:t>Example one: a bibliographic record to be FRBRized</a:t>
            </a:r>
          </a:p>
        </p:txBody>
      </p:sp>
      <p:sp>
        <p:nvSpPr>
          <p:cNvPr id="9" name="Slide Number Placeholder 5">
            <a:extLst>
              <a:ext uri="{FF2B5EF4-FFF2-40B4-BE49-F238E27FC236}">
                <a16:creationId xmlns:a16="http://schemas.microsoft.com/office/drawing/2014/main" id="{A971CF0E-5C70-902B-050B-CF912E20A17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15</a:t>
            </a:fld>
            <a:endParaRPr lang="en-GB" dirty="0"/>
          </a:p>
        </p:txBody>
      </p:sp>
      <p:sp>
        <p:nvSpPr>
          <p:cNvPr id="11" name="Content Placeholder 10">
            <a:extLst>
              <a:ext uri="{FF2B5EF4-FFF2-40B4-BE49-F238E27FC236}">
                <a16:creationId xmlns:a16="http://schemas.microsoft.com/office/drawing/2014/main" id="{67541912-2CD4-5159-BD38-AC6F5422943B}"/>
              </a:ext>
            </a:extLst>
          </p:cNvPr>
          <p:cNvSpPr>
            <a:spLocks noGrp="1"/>
          </p:cNvSpPr>
          <p:nvPr>
            <p:ph sz="quarter" idx="13"/>
          </p:nvPr>
        </p:nvSpPr>
        <p:spPr>
          <a:xfrm>
            <a:off x="370663" y="1131351"/>
            <a:ext cx="11335783" cy="555209"/>
          </a:xfrm>
        </p:spPr>
        <p:txBody>
          <a:bodyPr/>
          <a:lstStyle/>
          <a:p>
            <a:r>
              <a:rPr lang="en-US" sz="2000" dirty="0"/>
              <a:t>Here are the records in Primo</a:t>
            </a:r>
          </a:p>
          <a:p>
            <a:endParaRPr lang="en-US" sz="2000" dirty="0"/>
          </a:p>
        </p:txBody>
      </p:sp>
      <p:sp>
        <p:nvSpPr>
          <p:cNvPr id="8" name="Rectangle 7">
            <a:extLst>
              <a:ext uri="{FF2B5EF4-FFF2-40B4-BE49-F238E27FC236}">
                <a16:creationId xmlns:a16="http://schemas.microsoft.com/office/drawing/2014/main" id="{72507E4C-9163-EF76-02C9-E84785E1AC54}"/>
              </a:ext>
            </a:extLst>
          </p:cNvPr>
          <p:cNvSpPr/>
          <p:nvPr/>
        </p:nvSpPr>
        <p:spPr>
          <a:xfrm>
            <a:off x="1117600" y="5069840"/>
            <a:ext cx="3058160" cy="4572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4" name="TextBox 3">
            <a:extLst>
              <a:ext uri="{FF2B5EF4-FFF2-40B4-BE49-F238E27FC236}">
                <a16:creationId xmlns:a16="http://schemas.microsoft.com/office/drawing/2014/main" id="{BE857BE4-9BE1-761F-F445-E384198BD7D9}"/>
              </a:ext>
            </a:extLst>
          </p:cNvPr>
          <p:cNvSpPr txBox="1"/>
          <p:nvPr/>
        </p:nvSpPr>
        <p:spPr>
          <a:xfrm>
            <a:off x="4693920" y="5069841"/>
            <a:ext cx="2915920" cy="773852"/>
          </a:xfrm>
          <a:prstGeom prst="rect">
            <a:avLst/>
          </a:prstGeom>
          <a:solidFill>
            <a:srgbClr val="FFFF00"/>
          </a:solidFill>
          <a:ln>
            <a:solidFill>
              <a:schemeClr val="tx1"/>
            </a:solidFill>
          </a:ln>
        </p:spPr>
        <p:txBody>
          <a:bodyPr wrap="square" rtlCol="0">
            <a:noAutofit/>
          </a:bodyPr>
          <a:lstStyle/>
          <a:p>
            <a:r>
              <a:rPr lang="en-US" sz="1400" dirty="0"/>
              <a:t>We will now click “Other versions available (2) - Full versions list“</a:t>
            </a:r>
          </a:p>
        </p:txBody>
      </p:sp>
      <p:sp>
        <p:nvSpPr>
          <p:cNvPr id="12" name="Rectangle 11">
            <a:extLst>
              <a:ext uri="{FF2B5EF4-FFF2-40B4-BE49-F238E27FC236}">
                <a16:creationId xmlns:a16="http://schemas.microsoft.com/office/drawing/2014/main" id="{5D35C7D1-BD7E-DC1A-2C6D-87D7E1336996}"/>
              </a:ext>
            </a:extLst>
          </p:cNvPr>
          <p:cNvSpPr/>
          <p:nvPr/>
        </p:nvSpPr>
        <p:spPr>
          <a:xfrm>
            <a:off x="416560" y="2052066"/>
            <a:ext cx="7193280" cy="4572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 name="TextBox 1">
            <a:extLst>
              <a:ext uri="{FF2B5EF4-FFF2-40B4-BE49-F238E27FC236}">
                <a16:creationId xmlns:a16="http://schemas.microsoft.com/office/drawing/2014/main" id="{F14736F7-0BC2-7814-D8B6-B6B3CB0FBB3C}"/>
              </a:ext>
            </a:extLst>
          </p:cNvPr>
          <p:cNvSpPr txBox="1"/>
          <p:nvPr/>
        </p:nvSpPr>
        <p:spPr>
          <a:xfrm>
            <a:off x="4693920" y="3998679"/>
            <a:ext cx="2915920" cy="365760"/>
          </a:xfrm>
          <a:prstGeom prst="rect">
            <a:avLst/>
          </a:prstGeom>
          <a:solidFill>
            <a:srgbClr val="FFFF00"/>
          </a:solidFill>
          <a:ln>
            <a:solidFill>
              <a:schemeClr val="tx1"/>
            </a:solidFill>
          </a:ln>
        </p:spPr>
        <p:txBody>
          <a:bodyPr wrap="square" rtlCol="0">
            <a:noAutofit/>
          </a:bodyPr>
          <a:lstStyle/>
          <a:p>
            <a:r>
              <a:rPr lang="en-US" sz="1400" dirty="0"/>
              <a:t>The records have been FRBRized</a:t>
            </a:r>
          </a:p>
        </p:txBody>
      </p:sp>
      <p:cxnSp>
        <p:nvCxnSpPr>
          <p:cNvPr id="6" name="Straight Arrow Connector 5">
            <a:extLst>
              <a:ext uri="{FF2B5EF4-FFF2-40B4-BE49-F238E27FC236}">
                <a16:creationId xmlns:a16="http://schemas.microsoft.com/office/drawing/2014/main" id="{5B4D5600-950C-57A0-C359-3D65CDC9CEBA}"/>
              </a:ext>
            </a:extLst>
          </p:cNvPr>
          <p:cNvCxnSpPr>
            <a:stCxn id="4" idx="1"/>
          </p:cNvCxnSpPr>
          <p:nvPr/>
        </p:nvCxnSpPr>
        <p:spPr>
          <a:xfrm flipH="1" flipV="1">
            <a:off x="4246880" y="5298440"/>
            <a:ext cx="447040" cy="1583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951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562BA-265B-442F-3650-713145C4DFD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136BD5C-9CD1-E4A2-F611-AEF1A9213521}"/>
              </a:ext>
            </a:extLst>
          </p:cNvPr>
          <p:cNvPicPr>
            <a:picLocks noChangeAspect="1"/>
          </p:cNvPicPr>
          <p:nvPr/>
        </p:nvPicPr>
        <p:blipFill>
          <a:blip r:embed="rId2"/>
          <a:stretch>
            <a:fillRect/>
          </a:stretch>
        </p:blipFill>
        <p:spPr>
          <a:xfrm>
            <a:off x="0" y="1633307"/>
            <a:ext cx="12192000" cy="4668345"/>
          </a:xfrm>
          <a:prstGeom prst="rect">
            <a:avLst/>
          </a:prstGeom>
          <a:ln>
            <a:solidFill>
              <a:schemeClr val="tx1"/>
            </a:solidFill>
          </a:ln>
        </p:spPr>
      </p:pic>
      <p:sp>
        <p:nvSpPr>
          <p:cNvPr id="10" name="Title 9">
            <a:extLst>
              <a:ext uri="{FF2B5EF4-FFF2-40B4-BE49-F238E27FC236}">
                <a16:creationId xmlns:a16="http://schemas.microsoft.com/office/drawing/2014/main" id="{772EF126-78F1-00B3-3E22-F757C9172F06}"/>
              </a:ext>
            </a:extLst>
          </p:cNvPr>
          <p:cNvSpPr>
            <a:spLocks noGrp="1"/>
          </p:cNvSpPr>
          <p:nvPr>
            <p:ph type="title"/>
          </p:nvPr>
        </p:nvSpPr>
        <p:spPr/>
        <p:txBody>
          <a:bodyPr/>
          <a:lstStyle/>
          <a:p>
            <a:r>
              <a:rPr lang="en-US" dirty="0"/>
              <a:t>Example one: a bibliographic record to be FRBRized</a:t>
            </a:r>
          </a:p>
        </p:txBody>
      </p:sp>
      <p:sp>
        <p:nvSpPr>
          <p:cNvPr id="9" name="Slide Number Placeholder 5">
            <a:extLst>
              <a:ext uri="{FF2B5EF4-FFF2-40B4-BE49-F238E27FC236}">
                <a16:creationId xmlns:a16="http://schemas.microsoft.com/office/drawing/2014/main" id="{296D4BF3-A6D7-B80A-5A64-691E36E75D5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dirty="0"/>
          </a:p>
        </p:txBody>
      </p:sp>
      <p:sp>
        <p:nvSpPr>
          <p:cNvPr id="11" name="Content Placeholder 10">
            <a:extLst>
              <a:ext uri="{FF2B5EF4-FFF2-40B4-BE49-F238E27FC236}">
                <a16:creationId xmlns:a16="http://schemas.microsoft.com/office/drawing/2014/main" id="{B98BE3D8-EFA8-BB98-7A60-E430C4DFE81C}"/>
              </a:ext>
            </a:extLst>
          </p:cNvPr>
          <p:cNvSpPr>
            <a:spLocks noGrp="1"/>
          </p:cNvSpPr>
          <p:nvPr>
            <p:ph sz="quarter" idx="13"/>
          </p:nvPr>
        </p:nvSpPr>
        <p:spPr>
          <a:xfrm>
            <a:off x="370663" y="1131351"/>
            <a:ext cx="11335783" cy="555209"/>
          </a:xfrm>
        </p:spPr>
        <p:txBody>
          <a:bodyPr/>
          <a:lstStyle/>
          <a:p>
            <a:r>
              <a:rPr lang="en-US" sz="2000" dirty="0"/>
              <a:t>After clicking “Other versions available (number) - Full versions list” both records appear.</a:t>
            </a:r>
          </a:p>
        </p:txBody>
      </p:sp>
      <p:sp>
        <p:nvSpPr>
          <p:cNvPr id="17" name="Rectangle 16">
            <a:extLst>
              <a:ext uri="{FF2B5EF4-FFF2-40B4-BE49-F238E27FC236}">
                <a16:creationId xmlns:a16="http://schemas.microsoft.com/office/drawing/2014/main" id="{024AC216-32EE-ED83-48C1-22CAE686D79D}"/>
              </a:ext>
            </a:extLst>
          </p:cNvPr>
          <p:cNvSpPr/>
          <p:nvPr/>
        </p:nvSpPr>
        <p:spPr>
          <a:xfrm>
            <a:off x="873760" y="2702360"/>
            <a:ext cx="822960" cy="2837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8" name="Rectangle 17">
            <a:extLst>
              <a:ext uri="{FF2B5EF4-FFF2-40B4-BE49-F238E27FC236}">
                <a16:creationId xmlns:a16="http://schemas.microsoft.com/office/drawing/2014/main" id="{040C77D0-B7B6-F61C-EEE9-A040F33121B8}"/>
              </a:ext>
            </a:extLst>
          </p:cNvPr>
          <p:cNvSpPr/>
          <p:nvPr/>
        </p:nvSpPr>
        <p:spPr>
          <a:xfrm>
            <a:off x="873760" y="4639764"/>
            <a:ext cx="822960" cy="2837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692424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0543F-1888-53ED-BBAD-B89831A1D3C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02C0980-4F83-5927-378A-7263104BA350}"/>
              </a:ext>
            </a:extLst>
          </p:cNvPr>
          <p:cNvSpPr>
            <a:spLocks noGrp="1"/>
          </p:cNvSpPr>
          <p:nvPr>
            <p:ph type="body" sz="quarter" idx="16"/>
          </p:nvPr>
        </p:nvSpPr>
        <p:spPr>
          <a:xfrm>
            <a:off x="111760" y="2523829"/>
            <a:ext cx="11978639" cy="1030130"/>
          </a:xfrm>
        </p:spPr>
        <p:txBody>
          <a:bodyPr/>
          <a:lstStyle/>
          <a:p>
            <a:r>
              <a:rPr lang="en-US" dirty="0"/>
              <a:t>Example two: a bibliographic record to be </a:t>
            </a:r>
            <a:r>
              <a:rPr lang="en-US" dirty="0" err="1"/>
              <a:t>FRBRized</a:t>
            </a:r>
            <a:endParaRPr lang="en-US" dirty="0"/>
          </a:p>
        </p:txBody>
      </p:sp>
      <p:sp>
        <p:nvSpPr>
          <p:cNvPr id="4" name="Footer Placeholder 3">
            <a:extLst>
              <a:ext uri="{FF2B5EF4-FFF2-40B4-BE49-F238E27FC236}">
                <a16:creationId xmlns:a16="http://schemas.microsoft.com/office/drawing/2014/main" id="{E1B84BDF-1333-6DAB-80C8-B5A28D7BC2EA}"/>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6055EDF3-18D1-B43E-44A3-75D1B99CD945}"/>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17</a:t>
            </a:fld>
            <a:endParaRPr lang="en-GB" dirty="0"/>
          </a:p>
        </p:txBody>
      </p:sp>
    </p:spTree>
    <p:extLst>
      <p:ext uri="{BB962C8B-B14F-4D97-AF65-F5344CB8AC3E}">
        <p14:creationId xmlns:p14="http://schemas.microsoft.com/office/powerpoint/2010/main" val="483405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B889A5-58FF-24EB-7B15-20074D8FD829}"/>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C2D3A310-37EA-920D-85A1-A4ADCCBC230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dirty="0"/>
          </a:p>
        </p:txBody>
      </p:sp>
      <p:sp>
        <p:nvSpPr>
          <p:cNvPr id="3" name="Content Placeholder 2">
            <a:extLst>
              <a:ext uri="{FF2B5EF4-FFF2-40B4-BE49-F238E27FC236}">
                <a16:creationId xmlns:a16="http://schemas.microsoft.com/office/drawing/2014/main" id="{6E27C5A0-0A15-A67F-F04C-11F4F5C84A36}"/>
              </a:ext>
            </a:extLst>
          </p:cNvPr>
          <p:cNvSpPr>
            <a:spLocks noGrp="1"/>
          </p:cNvSpPr>
          <p:nvPr>
            <p:ph sz="quarter" idx="13"/>
          </p:nvPr>
        </p:nvSpPr>
        <p:spPr>
          <a:xfrm>
            <a:off x="45543" y="2021840"/>
            <a:ext cx="6050457" cy="3862478"/>
          </a:xfrm>
          <a:ln>
            <a:solidFill>
              <a:schemeClr val="tx1"/>
            </a:solidFill>
          </a:ln>
        </p:spPr>
        <p:txBody>
          <a:bodyPr/>
          <a:lstStyle/>
          <a:p>
            <a:r>
              <a:rPr lang="en-US" dirty="0"/>
              <a:t>MMS ID: 99220310700121 </a:t>
            </a:r>
          </a:p>
          <a:p>
            <a:r>
              <a:rPr lang="en-US" dirty="0"/>
              <a:t>Title: Outrageous Acts and Everyday Rebellions</a:t>
            </a:r>
          </a:p>
          <a:p>
            <a:r>
              <a:rPr lang="en-US" dirty="0"/>
              <a:t>Author: Steinem, Gloria</a:t>
            </a:r>
          </a:p>
          <a:p>
            <a:r>
              <a:rPr lang="en-US" dirty="0"/>
              <a:t>Publisher:  Jonathan Cape</a:t>
            </a:r>
          </a:p>
          <a:p>
            <a:r>
              <a:rPr lang="en-US" dirty="0"/>
              <a:t>Date: 1984</a:t>
            </a:r>
          </a:p>
          <a:p>
            <a:r>
              <a:rPr lang="en-US" dirty="0"/>
              <a:t>Format: Hardcover</a:t>
            </a:r>
          </a:p>
          <a:p>
            <a:r>
              <a:rPr lang="en-US" dirty="0"/>
              <a:t>ISBN: 9780224022057</a:t>
            </a:r>
          </a:p>
          <a:p>
            <a:r>
              <a:rPr lang="en-US" dirty="0"/>
              <a:t>Pages: 370</a:t>
            </a:r>
          </a:p>
        </p:txBody>
      </p:sp>
      <p:sp>
        <p:nvSpPr>
          <p:cNvPr id="4" name="Content Placeholder 2">
            <a:extLst>
              <a:ext uri="{FF2B5EF4-FFF2-40B4-BE49-F238E27FC236}">
                <a16:creationId xmlns:a16="http://schemas.microsoft.com/office/drawing/2014/main" id="{AE9EFD75-9D37-6606-921E-939FB6D97A47}"/>
              </a:ext>
            </a:extLst>
          </p:cNvPr>
          <p:cNvSpPr txBox="1">
            <a:spLocks/>
          </p:cNvSpPr>
          <p:nvPr/>
        </p:nvSpPr>
        <p:spPr>
          <a:xfrm>
            <a:off x="6111063" y="2021840"/>
            <a:ext cx="6050457" cy="3872638"/>
          </a:xfrm>
          <a:prstGeom prst="rect">
            <a:avLst/>
          </a:prstGeom>
          <a:ln>
            <a:solidFill>
              <a:schemeClr val="tx1"/>
            </a:solidFill>
          </a:ln>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MMS ID : 99643490400121 </a:t>
            </a:r>
          </a:p>
          <a:p>
            <a:r>
              <a:rPr lang="en-US" dirty="0"/>
              <a:t>Title: Outrageous Acts and Everyday Rebellions</a:t>
            </a:r>
          </a:p>
          <a:p>
            <a:r>
              <a:rPr lang="en-US" dirty="0"/>
              <a:t>Author: Steinem, Gloria</a:t>
            </a:r>
          </a:p>
          <a:p>
            <a:r>
              <a:rPr lang="en-US" dirty="0"/>
              <a:t>Publisher: H. Holt</a:t>
            </a:r>
          </a:p>
          <a:p>
            <a:r>
              <a:rPr lang="en-US" dirty="0"/>
              <a:t>Date: 1995</a:t>
            </a:r>
          </a:p>
          <a:p>
            <a:r>
              <a:rPr lang="en-US" dirty="0"/>
              <a:t>Format: Paperback</a:t>
            </a:r>
          </a:p>
          <a:p>
            <a:r>
              <a:rPr lang="en-US" dirty="0"/>
              <a:t>ISBN: 9780805042023 </a:t>
            </a:r>
          </a:p>
          <a:p>
            <a:r>
              <a:rPr lang="en-US" dirty="0"/>
              <a:t>Pages: 406</a:t>
            </a:r>
          </a:p>
          <a:p>
            <a:r>
              <a:rPr lang="en-US" dirty="0"/>
              <a:t>Notes: 2nd  ed. with a new preface and notes by the author.</a:t>
            </a:r>
          </a:p>
        </p:txBody>
      </p:sp>
      <p:sp>
        <p:nvSpPr>
          <p:cNvPr id="5" name="Content Placeholder 2">
            <a:extLst>
              <a:ext uri="{FF2B5EF4-FFF2-40B4-BE49-F238E27FC236}">
                <a16:creationId xmlns:a16="http://schemas.microsoft.com/office/drawing/2014/main" id="{19D46ADB-8321-4DC3-0202-BE8BE0FCB7B6}"/>
              </a:ext>
            </a:extLst>
          </p:cNvPr>
          <p:cNvSpPr txBox="1">
            <a:spLocks/>
          </p:cNvSpPr>
          <p:nvPr/>
        </p:nvSpPr>
        <p:spPr>
          <a:xfrm>
            <a:off x="45543" y="1524000"/>
            <a:ext cx="6050457" cy="497840"/>
          </a:xfrm>
          <a:prstGeom prst="rect">
            <a:avLst/>
          </a:prstGeom>
          <a:ln>
            <a:solidFill>
              <a:schemeClr val="tx1"/>
            </a:solidFill>
          </a:ln>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Record 1</a:t>
            </a:r>
            <a:endParaRPr lang="en-US" dirty="0"/>
          </a:p>
        </p:txBody>
      </p:sp>
      <p:sp>
        <p:nvSpPr>
          <p:cNvPr id="6" name="Content Placeholder 2">
            <a:extLst>
              <a:ext uri="{FF2B5EF4-FFF2-40B4-BE49-F238E27FC236}">
                <a16:creationId xmlns:a16="http://schemas.microsoft.com/office/drawing/2014/main" id="{1E677F96-BBD3-8490-7ED0-D769387DF3D7}"/>
              </a:ext>
            </a:extLst>
          </p:cNvPr>
          <p:cNvSpPr txBox="1">
            <a:spLocks/>
          </p:cNvSpPr>
          <p:nvPr/>
        </p:nvSpPr>
        <p:spPr>
          <a:xfrm>
            <a:off x="6111063" y="1524000"/>
            <a:ext cx="6050457" cy="497840"/>
          </a:xfrm>
          <a:prstGeom prst="rect">
            <a:avLst/>
          </a:prstGeom>
          <a:ln>
            <a:solidFill>
              <a:schemeClr val="tx1"/>
            </a:solidFill>
          </a:ln>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Record 2</a:t>
            </a:r>
            <a:endParaRPr lang="en-US" dirty="0"/>
          </a:p>
        </p:txBody>
      </p:sp>
      <p:sp>
        <p:nvSpPr>
          <p:cNvPr id="10" name="Title 9">
            <a:extLst>
              <a:ext uri="{FF2B5EF4-FFF2-40B4-BE49-F238E27FC236}">
                <a16:creationId xmlns:a16="http://schemas.microsoft.com/office/drawing/2014/main" id="{E15B200C-C487-E01E-5BB6-EB37C659C4BE}"/>
              </a:ext>
            </a:extLst>
          </p:cNvPr>
          <p:cNvSpPr>
            <a:spLocks noGrp="1"/>
          </p:cNvSpPr>
          <p:nvPr>
            <p:ph type="title"/>
          </p:nvPr>
        </p:nvSpPr>
        <p:spPr>
          <a:xfrm>
            <a:off x="365688" y="368828"/>
            <a:ext cx="11421604" cy="309766"/>
          </a:xfrm>
        </p:spPr>
        <p:txBody>
          <a:bodyPr/>
          <a:lstStyle/>
          <a:p>
            <a:r>
              <a:rPr lang="en-US" dirty="0"/>
              <a:t>Example two: a bibliographic record to be FRBRized</a:t>
            </a:r>
            <a:endParaRPr lang="en-US" sz="2800" dirty="0"/>
          </a:p>
        </p:txBody>
      </p:sp>
    </p:spTree>
    <p:extLst>
      <p:ext uri="{BB962C8B-B14F-4D97-AF65-F5344CB8AC3E}">
        <p14:creationId xmlns:p14="http://schemas.microsoft.com/office/powerpoint/2010/main" val="2027818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F132CB-F158-B976-4283-A86002EEEA4C}"/>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7E71A25-3AB6-CD13-0B76-4127EDEB56C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dirty="0"/>
          </a:p>
        </p:txBody>
      </p:sp>
      <p:sp>
        <p:nvSpPr>
          <p:cNvPr id="11" name="Content Placeholder 10">
            <a:extLst>
              <a:ext uri="{FF2B5EF4-FFF2-40B4-BE49-F238E27FC236}">
                <a16:creationId xmlns:a16="http://schemas.microsoft.com/office/drawing/2014/main" id="{501AEF74-A2C2-5936-D2C5-7E69BE28EC47}"/>
              </a:ext>
            </a:extLst>
          </p:cNvPr>
          <p:cNvSpPr>
            <a:spLocks noGrp="1"/>
          </p:cNvSpPr>
          <p:nvPr>
            <p:ph sz="quarter" idx="13"/>
          </p:nvPr>
        </p:nvSpPr>
        <p:spPr>
          <a:xfrm>
            <a:off x="370663" y="1598712"/>
            <a:ext cx="11335783" cy="3887688"/>
          </a:xfrm>
        </p:spPr>
        <p:txBody>
          <a:bodyPr/>
          <a:lstStyle/>
          <a:p>
            <a:r>
              <a:rPr lang="en-US" b="1" dirty="0"/>
              <a:t>Why these should be FRBRized:</a:t>
            </a:r>
            <a:endParaRPr lang="en-US" dirty="0"/>
          </a:p>
          <a:p>
            <a:r>
              <a:rPr lang="en-US" dirty="0"/>
              <a:t>These records represent </a:t>
            </a:r>
            <a:r>
              <a:rPr lang="en-US" b="1" dirty="0"/>
              <a:t>different manifestations of the same work</a:t>
            </a:r>
            <a:r>
              <a:rPr lang="en-US" dirty="0"/>
              <a:t>, which is exactly what FRBR (Functional Requirements for Bibliographic Records) was designed to handle.</a:t>
            </a:r>
          </a:p>
          <a:p>
            <a:r>
              <a:rPr lang="en-US" b="1" dirty="0"/>
              <a:t>FRBR hierarchy for these records:</a:t>
            </a:r>
            <a:endParaRPr lang="en-US" dirty="0"/>
          </a:p>
          <a:p>
            <a:pPr lvl="1"/>
            <a:r>
              <a:rPr lang="en-US" sz="1800" b="1" dirty="0"/>
              <a:t>Work level:</a:t>
            </a:r>
            <a:r>
              <a:rPr lang="en-US" sz="1800" dirty="0"/>
              <a:t> The intellectual content – Gloria Steinem's collection of essays about feminism and social justice</a:t>
            </a:r>
          </a:p>
          <a:p>
            <a:pPr lvl="1"/>
            <a:r>
              <a:rPr lang="en-US" sz="1800" b="1" dirty="0"/>
              <a:t>Expression level:</a:t>
            </a:r>
            <a:r>
              <a:rPr lang="en-US" sz="1800" dirty="0"/>
              <a:t> The 1984 edition vs. the 1995 expanded edition (different intellectual content, since the second includes new material)</a:t>
            </a:r>
          </a:p>
          <a:p>
            <a:pPr lvl="1"/>
            <a:r>
              <a:rPr lang="en-US" sz="1800" b="1" dirty="0"/>
              <a:t>Manifestation level:</a:t>
            </a:r>
            <a:r>
              <a:rPr lang="en-US" sz="1800" dirty="0"/>
              <a:t> The physical formats - hardcover 1984 publication vs. paperback 1995 publication</a:t>
            </a:r>
          </a:p>
          <a:p>
            <a:pPr lvl="1"/>
            <a:r>
              <a:rPr lang="en-US" sz="1800" b="1" dirty="0"/>
              <a:t>Item level:</a:t>
            </a:r>
            <a:r>
              <a:rPr lang="en-US" sz="1800" dirty="0"/>
              <a:t> Individual copies held by libraries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6" name="Title 9">
            <a:extLst>
              <a:ext uri="{FF2B5EF4-FFF2-40B4-BE49-F238E27FC236}">
                <a16:creationId xmlns:a16="http://schemas.microsoft.com/office/drawing/2014/main" id="{230529E7-F9E7-6287-63C4-309FD874033F}"/>
              </a:ext>
            </a:extLst>
          </p:cNvPr>
          <p:cNvSpPr>
            <a:spLocks noGrp="1"/>
          </p:cNvSpPr>
          <p:nvPr>
            <p:ph type="title"/>
          </p:nvPr>
        </p:nvSpPr>
        <p:spPr>
          <a:xfrm>
            <a:off x="365688" y="368828"/>
            <a:ext cx="11421604" cy="309766"/>
          </a:xfrm>
        </p:spPr>
        <p:txBody>
          <a:bodyPr/>
          <a:lstStyle/>
          <a:p>
            <a:r>
              <a:rPr lang="en-US" dirty="0"/>
              <a:t>Example two: a bibliographic record to be FRBRized</a:t>
            </a:r>
            <a:endParaRPr lang="en-US" sz="2800" dirty="0"/>
          </a:p>
        </p:txBody>
      </p:sp>
    </p:spTree>
    <p:extLst>
      <p:ext uri="{BB962C8B-B14F-4D97-AF65-F5344CB8AC3E}">
        <p14:creationId xmlns:p14="http://schemas.microsoft.com/office/powerpoint/2010/main" val="3623821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2CF5D-E31B-4DDA-6EDC-6818B71875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938AD2-D678-91B5-1896-46A5F9D21BED}"/>
              </a:ext>
            </a:extLst>
          </p:cNvPr>
          <p:cNvSpPr>
            <a:spLocks noGrp="1"/>
          </p:cNvSpPr>
          <p:nvPr>
            <p:ph type="body" sz="quarter" idx="21"/>
          </p:nvPr>
        </p:nvSpPr>
        <p:spPr/>
        <p:txBody>
          <a:bodyPr/>
          <a:lstStyle/>
          <a:p>
            <a:r>
              <a:rPr lang="en-US" dirty="0"/>
              <a:t>Agenda</a:t>
            </a:r>
          </a:p>
        </p:txBody>
      </p:sp>
      <p:sp>
        <p:nvSpPr>
          <p:cNvPr id="3" name="Footer Placeholder 2">
            <a:extLst>
              <a:ext uri="{FF2B5EF4-FFF2-40B4-BE49-F238E27FC236}">
                <a16:creationId xmlns:a16="http://schemas.microsoft.com/office/drawing/2014/main" id="{EB282261-CCF5-9BAA-3D6B-86E9FEB47F45}"/>
              </a:ext>
            </a:extLst>
          </p:cNvPr>
          <p:cNvSpPr>
            <a:spLocks noGrp="1"/>
          </p:cNvSpPr>
          <p:nvPr>
            <p:ph type="ftr" sz="quarter" idx="3"/>
          </p:nvPr>
        </p:nvSpPr>
        <p:spPr/>
        <p:txBody>
          <a:bodyPr/>
          <a:lstStyle/>
          <a:p>
            <a:r>
              <a:rPr lang="en-US" dirty="0"/>
              <a:t>© 2026 Clarivate. All rights reserved.</a:t>
            </a:r>
            <a:endParaRPr lang="en-GB" dirty="0"/>
          </a:p>
        </p:txBody>
      </p:sp>
      <p:sp>
        <p:nvSpPr>
          <p:cNvPr id="4" name="Slide Number Placeholder 3">
            <a:extLst>
              <a:ext uri="{FF2B5EF4-FFF2-40B4-BE49-F238E27FC236}">
                <a16:creationId xmlns:a16="http://schemas.microsoft.com/office/drawing/2014/main" id="{6A482B42-C9D3-CD34-D9F0-B238FD041FDC}"/>
              </a:ext>
            </a:extLst>
          </p:cNvPr>
          <p:cNvSpPr>
            <a:spLocks noGrp="1"/>
          </p:cNvSpPr>
          <p:nvPr>
            <p:ph type="sldNum" sz="quarter" idx="4"/>
          </p:nvPr>
        </p:nvSpPr>
        <p:spPr/>
        <p:txBody>
          <a:bodyPr/>
          <a:lstStyle/>
          <a:p>
            <a:fld id="{F59CD943-D024-467A-B36E-F11E1285ED75}" type="slidenum">
              <a:rPr lang="en-GB" smtClean="0"/>
              <a:pPr/>
              <a:t>2</a:t>
            </a:fld>
            <a:endParaRPr lang="en-GB" dirty="0"/>
          </a:p>
        </p:txBody>
      </p:sp>
      <p:sp>
        <p:nvSpPr>
          <p:cNvPr id="5" name="Text Placeholder 66">
            <a:extLst>
              <a:ext uri="{FF2B5EF4-FFF2-40B4-BE49-F238E27FC236}">
                <a16:creationId xmlns:a16="http://schemas.microsoft.com/office/drawing/2014/main" id="{88D5DD4A-C2B6-0B3E-6237-A4AF4814C8B9}"/>
              </a:ext>
            </a:extLst>
          </p:cNvPr>
          <p:cNvSpPr txBox="1">
            <a:spLocks/>
          </p:cNvSpPr>
          <p:nvPr/>
        </p:nvSpPr>
        <p:spPr>
          <a:xfrm>
            <a:off x="4206240" y="162561"/>
            <a:ext cx="7914640" cy="6191940"/>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sz="2000" dirty="0"/>
              <a:t>Introduction</a:t>
            </a:r>
          </a:p>
          <a:p>
            <a:pPr lvl="1">
              <a:buFont typeface="Arial" panose="020B0604020202020204" pitchFamily="34" charset="0"/>
              <a:buChar char="•"/>
            </a:pPr>
            <a:r>
              <a:rPr lang="en-US" sz="2000" dirty="0"/>
              <a:t>Example one: a bibliographic record to be </a:t>
            </a:r>
            <a:r>
              <a:rPr lang="en-US" sz="2000" dirty="0" err="1"/>
              <a:t>FRBRized</a:t>
            </a:r>
            <a:endParaRPr lang="en-US" sz="2000" dirty="0"/>
          </a:p>
          <a:p>
            <a:pPr lvl="1">
              <a:buFont typeface="Arial" panose="020B0604020202020204" pitchFamily="34" charset="0"/>
              <a:buChar char="•"/>
            </a:pPr>
            <a:r>
              <a:rPr lang="en-US" sz="2000" dirty="0"/>
              <a:t>Example two: a bibliographic record to be </a:t>
            </a:r>
            <a:r>
              <a:rPr lang="en-US" sz="2000" dirty="0" err="1"/>
              <a:t>FRBRized</a:t>
            </a:r>
            <a:endParaRPr lang="en-US" sz="2000" dirty="0"/>
          </a:p>
          <a:p>
            <a:pPr lvl="1">
              <a:buFont typeface="Arial" panose="020B0604020202020204" pitchFamily="34" charset="0"/>
              <a:buChar char="•"/>
            </a:pPr>
            <a:r>
              <a:rPr lang="en-US" sz="2000" dirty="0"/>
              <a:t>Example three: a bibliographic record to be deduped</a:t>
            </a:r>
          </a:p>
          <a:p>
            <a:pPr lvl="1">
              <a:buFont typeface="Arial" panose="020B0604020202020204" pitchFamily="34" charset="0"/>
              <a:buChar char="•"/>
            </a:pPr>
            <a:r>
              <a:rPr lang="en-US" sz="2000" dirty="0"/>
              <a:t>The Mapping of the Dedup Key Fields</a:t>
            </a:r>
          </a:p>
          <a:p>
            <a:pPr lvl="1">
              <a:buFont typeface="Arial" panose="020B0604020202020204" pitchFamily="34" charset="0"/>
              <a:buChar char="•"/>
            </a:pPr>
            <a:r>
              <a:rPr lang="en-US" sz="2000" dirty="0"/>
              <a:t>The Mapping of the FRBR Key Fields</a:t>
            </a:r>
          </a:p>
          <a:p>
            <a:pPr lvl="1">
              <a:buFont typeface="Arial" panose="020B0604020202020204" pitchFamily="34" charset="0"/>
              <a:buChar char="•"/>
            </a:pPr>
            <a:r>
              <a:rPr lang="en-US" sz="2000" dirty="0"/>
              <a:t>Why was example one </a:t>
            </a:r>
            <a:r>
              <a:rPr lang="en-US" sz="2000" dirty="0" err="1"/>
              <a:t>FRBRized</a:t>
            </a:r>
            <a:endParaRPr lang="en-US" sz="2000" dirty="0"/>
          </a:p>
          <a:p>
            <a:pPr lvl="1">
              <a:buFont typeface="Arial" panose="020B0604020202020204" pitchFamily="34" charset="0"/>
              <a:buChar char="•"/>
            </a:pPr>
            <a:r>
              <a:rPr lang="en-US" sz="2000" dirty="0"/>
              <a:t>Why was example two </a:t>
            </a:r>
            <a:r>
              <a:rPr lang="en-US" sz="2000" dirty="0" err="1"/>
              <a:t>FRBRized</a:t>
            </a:r>
            <a:endParaRPr lang="en-US" sz="2000" dirty="0"/>
          </a:p>
          <a:p>
            <a:pPr lvl="1">
              <a:buFont typeface="Arial" panose="020B0604020202020204" pitchFamily="34" charset="0"/>
              <a:buChar char="•"/>
            </a:pPr>
            <a:r>
              <a:rPr lang="en-US" sz="2000" dirty="0"/>
              <a:t>Why was example three deduped</a:t>
            </a:r>
          </a:p>
          <a:p>
            <a:pPr lvl="1">
              <a:buFont typeface="Arial" panose="020B0604020202020204" pitchFamily="34" charset="0"/>
              <a:buChar char="•"/>
            </a:pPr>
            <a:r>
              <a:rPr lang="en-US" sz="2000" dirty="0"/>
              <a:t>Disabling the Dedup and FRBRization entirely</a:t>
            </a:r>
          </a:p>
          <a:p>
            <a:pPr lvl="1">
              <a:buFont typeface="Arial" panose="020B0604020202020204" pitchFamily="34" charset="0"/>
              <a:buChar char="•"/>
            </a:pPr>
            <a:r>
              <a:rPr lang="en-US" sz="2000" dirty="0"/>
              <a:t>Disabling the Dedup and FRBRization for specific records</a:t>
            </a:r>
          </a:p>
          <a:p>
            <a:pPr lvl="1">
              <a:buFont typeface="Arial" panose="020B0604020202020204" pitchFamily="34" charset="0"/>
              <a:buChar char="•"/>
            </a:pPr>
            <a:r>
              <a:rPr lang="en-US" sz="2000" dirty="0"/>
              <a:t>Other configurations for Dedup and FRBR</a:t>
            </a:r>
          </a:p>
          <a:p>
            <a:pPr marL="180000" lvl="1" indent="0">
              <a:buNone/>
            </a:pPr>
            <a:endParaRPr lang="en-US" sz="2000" dirty="0"/>
          </a:p>
        </p:txBody>
      </p:sp>
    </p:spTree>
    <p:extLst>
      <p:ext uri="{BB962C8B-B14F-4D97-AF65-F5344CB8AC3E}">
        <p14:creationId xmlns:p14="http://schemas.microsoft.com/office/powerpoint/2010/main" val="67804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41ECF9-C4A6-6EE7-C5A7-291695812D32}"/>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0075F3B-D7E4-09BC-D59D-B5263CA20A5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dirty="0"/>
          </a:p>
        </p:txBody>
      </p:sp>
      <p:sp>
        <p:nvSpPr>
          <p:cNvPr id="11" name="Content Placeholder 10">
            <a:extLst>
              <a:ext uri="{FF2B5EF4-FFF2-40B4-BE49-F238E27FC236}">
                <a16:creationId xmlns:a16="http://schemas.microsoft.com/office/drawing/2014/main" id="{A64F47A1-4A86-3F89-BD55-F851C73535FD}"/>
              </a:ext>
            </a:extLst>
          </p:cNvPr>
          <p:cNvSpPr>
            <a:spLocks noGrp="1"/>
          </p:cNvSpPr>
          <p:nvPr>
            <p:ph sz="quarter" idx="13"/>
          </p:nvPr>
        </p:nvSpPr>
        <p:spPr>
          <a:xfrm>
            <a:off x="370663" y="1720632"/>
            <a:ext cx="11335783" cy="2831048"/>
          </a:xfrm>
        </p:spPr>
        <p:txBody>
          <a:bodyPr/>
          <a:lstStyle/>
          <a:p>
            <a:r>
              <a:rPr lang="en-US" b="1" dirty="0"/>
              <a:t>Benefits of FRBRization</a:t>
            </a:r>
          </a:p>
          <a:p>
            <a:pPr lvl="1"/>
            <a:r>
              <a:rPr lang="en-US" sz="1800" dirty="0"/>
              <a:t>Improved user searching: A patron searching for this title would see both editions grouped together, allowing them to choose the version that best suits their needs</a:t>
            </a:r>
          </a:p>
          <a:p>
            <a:pPr lvl="1"/>
            <a:r>
              <a:rPr lang="en-US" sz="1800" dirty="0"/>
              <a:t>Clearer relationships: Users can understand that the 1995 edition is expanded, not just a reprint</a:t>
            </a:r>
          </a:p>
          <a:p>
            <a:pPr lvl="1"/>
            <a:r>
              <a:rPr lang="en-US" sz="1800" dirty="0"/>
              <a:t>Reduced redundancy: Shared information (author, basic title) doesn't need to be duplicated</a:t>
            </a:r>
          </a:p>
          <a:p>
            <a:pPr lvl="1"/>
            <a:r>
              <a:rPr lang="en-US" sz="1800" dirty="0"/>
              <a:t>Better collection management: Libraries can see all versions they hold of this work at a glance</a:t>
            </a:r>
          </a:p>
          <a:p>
            <a:pPr>
              <a:buFont typeface="Arial" panose="020B0604020202020204" pitchFamily="34" charset="0"/>
              <a:buChar char="•"/>
            </a:pPr>
            <a:endParaRPr lang="en-US" sz="2000" dirty="0"/>
          </a:p>
        </p:txBody>
      </p:sp>
      <p:sp>
        <p:nvSpPr>
          <p:cNvPr id="5" name="Title 9">
            <a:extLst>
              <a:ext uri="{FF2B5EF4-FFF2-40B4-BE49-F238E27FC236}">
                <a16:creationId xmlns:a16="http://schemas.microsoft.com/office/drawing/2014/main" id="{AB6CD919-EEC6-3420-0732-34C2A53EC16D}"/>
              </a:ext>
            </a:extLst>
          </p:cNvPr>
          <p:cNvSpPr>
            <a:spLocks noGrp="1"/>
          </p:cNvSpPr>
          <p:nvPr>
            <p:ph type="title"/>
          </p:nvPr>
        </p:nvSpPr>
        <p:spPr>
          <a:xfrm>
            <a:off x="365688" y="368828"/>
            <a:ext cx="11421604" cy="309766"/>
          </a:xfrm>
        </p:spPr>
        <p:txBody>
          <a:bodyPr/>
          <a:lstStyle/>
          <a:p>
            <a:r>
              <a:rPr lang="en-US" dirty="0"/>
              <a:t>Example two: a bibliographic record to be FRBRized</a:t>
            </a:r>
          </a:p>
        </p:txBody>
      </p:sp>
    </p:spTree>
    <p:extLst>
      <p:ext uri="{BB962C8B-B14F-4D97-AF65-F5344CB8AC3E}">
        <p14:creationId xmlns:p14="http://schemas.microsoft.com/office/powerpoint/2010/main" val="2066998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6D85-CA0E-8125-ADC9-F153CA367F0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99CE49-720C-483E-EA10-9E4D64F4660D}"/>
              </a:ext>
            </a:extLst>
          </p:cNvPr>
          <p:cNvPicPr>
            <a:picLocks noChangeAspect="1"/>
          </p:cNvPicPr>
          <p:nvPr/>
        </p:nvPicPr>
        <p:blipFill>
          <a:blip r:embed="rId2"/>
          <a:stretch>
            <a:fillRect/>
          </a:stretch>
        </p:blipFill>
        <p:spPr>
          <a:xfrm>
            <a:off x="0" y="1848398"/>
            <a:ext cx="12192000" cy="3791124"/>
          </a:xfrm>
          <a:prstGeom prst="rect">
            <a:avLst/>
          </a:prstGeom>
          <a:ln>
            <a:solidFill>
              <a:schemeClr val="tx1"/>
            </a:solidFill>
          </a:ln>
        </p:spPr>
      </p:pic>
      <p:sp>
        <p:nvSpPr>
          <p:cNvPr id="10" name="Title 9">
            <a:extLst>
              <a:ext uri="{FF2B5EF4-FFF2-40B4-BE49-F238E27FC236}">
                <a16:creationId xmlns:a16="http://schemas.microsoft.com/office/drawing/2014/main" id="{44D6748E-9898-9077-BC13-2355694386D0}"/>
              </a:ext>
            </a:extLst>
          </p:cNvPr>
          <p:cNvSpPr>
            <a:spLocks noGrp="1"/>
          </p:cNvSpPr>
          <p:nvPr>
            <p:ph type="title"/>
          </p:nvPr>
        </p:nvSpPr>
        <p:spPr/>
        <p:txBody>
          <a:bodyPr/>
          <a:lstStyle/>
          <a:p>
            <a:r>
              <a:rPr lang="en-US" dirty="0"/>
              <a:t>Example two: a bibliographic record to be FRBRized</a:t>
            </a:r>
            <a:endParaRPr lang="en-NL" dirty="0"/>
          </a:p>
        </p:txBody>
      </p:sp>
      <p:sp>
        <p:nvSpPr>
          <p:cNvPr id="9" name="Slide Number Placeholder 5">
            <a:extLst>
              <a:ext uri="{FF2B5EF4-FFF2-40B4-BE49-F238E27FC236}">
                <a16:creationId xmlns:a16="http://schemas.microsoft.com/office/drawing/2014/main" id="{E3D9A825-3630-6D84-439D-3FAEEF6A8C5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dirty="0"/>
          </a:p>
        </p:txBody>
      </p:sp>
      <p:sp>
        <p:nvSpPr>
          <p:cNvPr id="11" name="Content Placeholder 10">
            <a:extLst>
              <a:ext uri="{FF2B5EF4-FFF2-40B4-BE49-F238E27FC236}">
                <a16:creationId xmlns:a16="http://schemas.microsoft.com/office/drawing/2014/main" id="{AA1FCD4F-FD7A-877E-E518-D91682A42C13}"/>
              </a:ext>
            </a:extLst>
          </p:cNvPr>
          <p:cNvSpPr>
            <a:spLocks noGrp="1"/>
          </p:cNvSpPr>
          <p:nvPr>
            <p:ph sz="quarter" idx="13"/>
          </p:nvPr>
        </p:nvSpPr>
        <p:spPr>
          <a:xfrm>
            <a:off x="370663" y="1131351"/>
            <a:ext cx="11335783" cy="555209"/>
          </a:xfrm>
        </p:spPr>
        <p:txBody>
          <a:bodyPr/>
          <a:lstStyle/>
          <a:p>
            <a:r>
              <a:rPr lang="en-US" sz="2000" dirty="0"/>
              <a:t>Here are the records in Alma</a:t>
            </a:r>
          </a:p>
          <a:p>
            <a:endParaRPr lang="en-US" sz="2000" dirty="0"/>
          </a:p>
        </p:txBody>
      </p:sp>
      <p:sp>
        <p:nvSpPr>
          <p:cNvPr id="7" name="Rectangle 6">
            <a:extLst>
              <a:ext uri="{FF2B5EF4-FFF2-40B4-BE49-F238E27FC236}">
                <a16:creationId xmlns:a16="http://schemas.microsoft.com/office/drawing/2014/main" id="{77AD0C9F-32DD-1183-7FD3-C730135F9E3C}"/>
              </a:ext>
            </a:extLst>
          </p:cNvPr>
          <p:cNvSpPr/>
          <p:nvPr/>
        </p:nvSpPr>
        <p:spPr>
          <a:xfrm>
            <a:off x="812800" y="1946001"/>
            <a:ext cx="35763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8" name="Rectangle 7">
            <a:extLst>
              <a:ext uri="{FF2B5EF4-FFF2-40B4-BE49-F238E27FC236}">
                <a16:creationId xmlns:a16="http://schemas.microsoft.com/office/drawing/2014/main" id="{49D92ACF-B27E-C39F-4F70-9DD4CADEBF11}"/>
              </a:ext>
            </a:extLst>
          </p:cNvPr>
          <p:cNvSpPr/>
          <p:nvPr/>
        </p:nvSpPr>
        <p:spPr>
          <a:xfrm>
            <a:off x="812800" y="3860800"/>
            <a:ext cx="35763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600633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45EA6-95E7-F5D5-9B35-6775E4835D0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E5838DC-8459-EAE3-FCBF-4B4C8C3A0B2E}"/>
              </a:ext>
            </a:extLst>
          </p:cNvPr>
          <p:cNvPicPr>
            <a:picLocks noChangeAspect="1"/>
          </p:cNvPicPr>
          <p:nvPr/>
        </p:nvPicPr>
        <p:blipFill>
          <a:blip r:embed="rId2"/>
          <a:stretch>
            <a:fillRect/>
          </a:stretch>
        </p:blipFill>
        <p:spPr>
          <a:xfrm>
            <a:off x="0" y="1897541"/>
            <a:ext cx="12192000" cy="3733477"/>
          </a:xfrm>
          <a:prstGeom prst="rect">
            <a:avLst/>
          </a:prstGeom>
          <a:ln>
            <a:solidFill>
              <a:schemeClr val="tx1"/>
            </a:solidFill>
          </a:ln>
        </p:spPr>
      </p:pic>
      <p:sp>
        <p:nvSpPr>
          <p:cNvPr id="10" name="Title 9">
            <a:extLst>
              <a:ext uri="{FF2B5EF4-FFF2-40B4-BE49-F238E27FC236}">
                <a16:creationId xmlns:a16="http://schemas.microsoft.com/office/drawing/2014/main" id="{68584143-F515-D465-A805-51FA2658C75B}"/>
              </a:ext>
            </a:extLst>
          </p:cNvPr>
          <p:cNvSpPr>
            <a:spLocks noGrp="1"/>
          </p:cNvSpPr>
          <p:nvPr>
            <p:ph type="title"/>
          </p:nvPr>
        </p:nvSpPr>
        <p:spPr/>
        <p:txBody>
          <a:bodyPr/>
          <a:lstStyle/>
          <a:p>
            <a:r>
              <a:rPr lang="en-US" dirty="0"/>
              <a:t>Example two: a bibliographic record to be FRBRized</a:t>
            </a:r>
            <a:endParaRPr lang="en-NL" dirty="0"/>
          </a:p>
        </p:txBody>
      </p:sp>
      <p:sp>
        <p:nvSpPr>
          <p:cNvPr id="9" name="Slide Number Placeholder 5">
            <a:extLst>
              <a:ext uri="{FF2B5EF4-FFF2-40B4-BE49-F238E27FC236}">
                <a16:creationId xmlns:a16="http://schemas.microsoft.com/office/drawing/2014/main" id="{94D162BB-82F5-DA97-08DA-F86DAAFAD1A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22</a:t>
            </a:fld>
            <a:endParaRPr lang="en-GB" dirty="0"/>
          </a:p>
        </p:txBody>
      </p:sp>
      <p:sp>
        <p:nvSpPr>
          <p:cNvPr id="11" name="Content Placeholder 10">
            <a:extLst>
              <a:ext uri="{FF2B5EF4-FFF2-40B4-BE49-F238E27FC236}">
                <a16:creationId xmlns:a16="http://schemas.microsoft.com/office/drawing/2014/main" id="{F6813914-B4B6-23D6-5138-5E35F62BBFA0}"/>
              </a:ext>
            </a:extLst>
          </p:cNvPr>
          <p:cNvSpPr>
            <a:spLocks noGrp="1"/>
          </p:cNvSpPr>
          <p:nvPr>
            <p:ph sz="quarter" idx="13"/>
          </p:nvPr>
        </p:nvSpPr>
        <p:spPr>
          <a:xfrm>
            <a:off x="370663" y="1131351"/>
            <a:ext cx="11335783" cy="555209"/>
          </a:xfrm>
        </p:spPr>
        <p:txBody>
          <a:bodyPr/>
          <a:lstStyle/>
          <a:p>
            <a:r>
              <a:rPr lang="en-US" sz="2000" dirty="0"/>
              <a:t>Here are the records in Primo</a:t>
            </a:r>
          </a:p>
          <a:p>
            <a:endParaRPr lang="en-US" sz="2000" dirty="0"/>
          </a:p>
        </p:txBody>
      </p:sp>
      <p:sp>
        <p:nvSpPr>
          <p:cNvPr id="8" name="Rectangle 7">
            <a:extLst>
              <a:ext uri="{FF2B5EF4-FFF2-40B4-BE49-F238E27FC236}">
                <a16:creationId xmlns:a16="http://schemas.microsoft.com/office/drawing/2014/main" id="{41C5D427-7651-809C-706D-0539635BCFF1}"/>
              </a:ext>
            </a:extLst>
          </p:cNvPr>
          <p:cNvSpPr/>
          <p:nvPr/>
        </p:nvSpPr>
        <p:spPr>
          <a:xfrm>
            <a:off x="904240" y="5069840"/>
            <a:ext cx="3271520" cy="4572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7" name="Rectangle 6">
            <a:extLst>
              <a:ext uri="{FF2B5EF4-FFF2-40B4-BE49-F238E27FC236}">
                <a16:creationId xmlns:a16="http://schemas.microsoft.com/office/drawing/2014/main" id="{726AE2D9-78AD-54B5-4F98-ACB8EDE065A4}"/>
              </a:ext>
            </a:extLst>
          </p:cNvPr>
          <p:cNvSpPr/>
          <p:nvPr/>
        </p:nvSpPr>
        <p:spPr>
          <a:xfrm>
            <a:off x="213360" y="2021586"/>
            <a:ext cx="7193280" cy="4572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 name="TextBox 1">
            <a:extLst>
              <a:ext uri="{FF2B5EF4-FFF2-40B4-BE49-F238E27FC236}">
                <a16:creationId xmlns:a16="http://schemas.microsoft.com/office/drawing/2014/main" id="{8B1D58D7-1DFE-92B0-3E0F-59F8DD6874DE}"/>
              </a:ext>
            </a:extLst>
          </p:cNvPr>
          <p:cNvSpPr txBox="1"/>
          <p:nvPr/>
        </p:nvSpPr>
        <p:spPr>
          <a:xfrm>
            <a:off x="4693920" y="5069841"/>
            <a:ext cx="2915920" cy="773852"/>
          </a:xfrm>
          <a:prstGeom prst="rect">
            <a:avLst/>
          </a:prstGeom>
          <a:solidFill>
            <a:srgbClr val="FFFF00"/>
          </a:solidFill>
          <a:ln>
            <a:solidFill>
              <a:schemeClr val="tx1"/>
            </a:solidFill>
          </a:ln>
        </p:spPr>
        <p:txBody>
          <a:bodyPr wrap="square" rtlCol="0">
            <a:noAutofit/>
          </a:bodyPr>
          <a:lstStyle/>
          <a:p>
            <a:r>
              <a:rPr lang="en-US" sz="1400" dirty="0"/>
              <a:t>We will now click ““Other versions available (2) - Full versions list” “</a:t>
            </a:r>
          </a:p>
        </p:txBody>
      </p:sp>
      <p:sp>
        <p:nvSpPr>
          <p:cNvPr id="3" name="TextBox 2">
            <a:extLst>
              <a:ext uri="{FF2B5EF4-FFF2-40B4-BE49-F238E27FC236}">
                <a16:creationId xmlns:a16="http://schemas.microsoft.com/office/drawing/2014/main" id="{4AFF1503-BD9C-3A02-517C-34366CEA47A8}"/>
              </a:ext>
            </a:extLst>
          </p:cNvPr>
          <p:cNvSpPr txBox="1"/>
          <p:nvPr/>
        </p:nvSpPr>
        <p:spPr>
          <a:xfrm>
            <a:off x="4693920" y="3998679"/>
            <a:ext cx="2915920" cy="365760"/>
          </a:xfrm>
          <a:prstGeom prst="rect">
            <a:avLst/>
          </a:prstGeom>
          <a:solidFill>
            <a:srgbClr val="FFFF00"/>
          </a:solidFill>
          <a:ln>
            <a:solidFill>
              <a:schemeClr val="tx1"/>
            </a:solidFill>
          </a:ln>
        </p:spPr>
        <p:txBody>
          <a:bodyPr wrap="square" rtlCol="0">
            <a:noAutofit/>
          </a:bodyPr>
          <a:lstStyle/>
          <a:p>
            <a:r>
              <a:rPr lang="en-US" sz="1400" dirty="0"/>
              <a:t>The records have been FRBRized</a:t>
            </a:r>
          </a:p>
        </p:txBody>
      </p:sp>
      <p:cxnSp>
        <p:nvCxnSpPr>
          <p:cNvPr id="6" name="Straight Arrow Connector 5">
            <a:extLst>
              <a:ext uri="{FF2B5EF4-FFF2-40B4-BE49-F238E27FC236}">
                <a16:creationId xmlns:a16="http://schemas.microsoft.com/office/drawing/2014/main" id="{8F8D28B8-F305-303A-9239-2E570B81AD7B}"/>
              </a:ext>
            </a:extLst>
          </p:cNvPr>
          <p:cNvCxnSpPr>
            <a:stCxn id="2" idx="1"/>
          </p:cNvCxnSpPr>
          <p:nvPr/>
        </p:nvCxnSpPr>
        <p:spPr>
          <a:xfrm flipH="1" flipV="1">
            <a:off x="4246880" y="5298440"/>
            <a:ext cx="447040" cy="1583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675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5B790-AE30-73FC-CA8A-92F7A085205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AF0A749-81C5-A61B-D34A-676A279E77C8}"/>
              </a:ext>
            </a:extLst>
          </p:cNvPr>
          <p:cNvPicPr>
            <a:picLocks noChangeAspect="1"/>
          </p:cNvPicPr>
          <p:nvPr/>
        </p:nvPicPr>
        <p:blipFill>
          <a:blip r:embed="rId2"/>
          <a:stretch>
            <a:fillRect/>
          </a:stretch>
        </p:blipFill>
        <p:spPr>
          <a:xfrm>
            <a:off x="0" y="1921152"/>
            <a:ext cx="12192000" cy="4194256"/>
          </a:xfrm>
          <a:prstGeom prst="rect">
            <a:avLst/>
          </a:prstGeom>
          <a:ln>
            <a:solidFill>
              <a:schemeClr val="tx1"/>
            </a:solidFill>
          </a:ln>
        </p:spPr>
      </p:pic>
      <p:sp>
        <p:nvSpPr>
          <p:cNvPr id="10" name="Title 9">
            <a:extLst>
              <a:ext uri="{FF2B5EF4-FFF2-40B4-BE49-F238E27FC236}">
                <a16:creationId xmlns:a16="http://schemas.microsoft.com/office/drawing/2014/main" id="{4F4B1859-3221-BF8B-20EB-8EE8A5A157A9}"/>
              </a:ext>
            </a:extLst>
          </p:cNvPr>
          <p:cNvSpPr>
            <a:spLocks noGrp="1"/>
          </p:cNvSpPr>
          <p:nvPr>
            <p:ph type="title"/>
          </p:nvPr>
        </p:nvSpPr>
        <p:spPr/>
        <p:txBody>
          <a:bodyPr/>
          <a:lstStyle/>
          <a:p>
            <a:r>
              <a:rPr lang="en-US" dirty="0"/>
              <a:t>Example two: a bibliographic record to be FRBRized</a:t>
            </a:r>
            <a:endParaRPr lang="en-NL" dirty="0"/>
          </a:p>
        </p:txBody>
      </p:sp>
      <p:sp>
        <p:nvSpPr>
          <p:cNvPr id="9" name="Slide Number Placeholder 5">
            <a:extLst>
              <a:ext uri="{FF2B5EF4-FFF2-40B4-BE49-F238E27FC236}">
                <a16:creationId xmlns:a16="http://schemas.microsoft.com/office/drawing/2014/main" id="{E916E7EE-71F8-8CF1-0CD8-3737A518AFD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23</a:t>
            </a:fld>
            <a:endParaRPr lang="en-GB" dirty="0"/>
          </a:p>
        </p:txBody>
      </p:sp>
      <p:sp>
        <p:nvSpPr>
          <p:cNvPr id="11" name="Content Placeholder 10">
            <a:extLst>
              <a:ext uri="{FF2B5EF4-FFF2-40B4-BE49-F238E27FC236}">
                <a16:creationId xmlns:a16="http://schemas.microsoft.com/office/drawing/2014/main" id="{A6382A39-0474-30BA-CE85-4E353E295205}"/>
              </a:ext>
            </a:extLst>
          </p:cNvPr>
          <p:cNvSpPr>
            <a:spLocks noGrp="1"/>
          </p:cNvSpPr>
          <p:nvPr>
            <p:ph sz="quarter" idx="13"/>
          </p:nvPr>
        </p:nvSpPr>
        <p:spPr>
          <a:xfrm>
            <a:off x="370663" y="1131351"/>
            <a:ext cx="11335783" cy="555209"/>
          </a:xfrm>
        </p:spPr>
        <p:txBody>
          <a:bodyPr/>
          <a:lstStyle/>
          <a:p>
            <a:r>
              <a:rPr lang="en-US" sz="2000" dirty="0"/>
              <a:t>After clicking “Other versions available (number) - Full versions list” both records appear.</a:t>
            </a:r>
          </a:p>
        </p:txBody>
      </p:sp>
      <p:sp>
        <p:nvSpPr>
          <p:cNvPr id="17" name="Rectangle 16">
            <a:extLst>
              <a:ext uri="{FF2B5EF4-FFF2-40B4-BE49-F238E27FC236}">
                <a16:creationId xmlns:a16="http://schemas.microsoft.com/office/drawing/2014/main" id="{866EE51B-EC48-BC70-FFC6-D8F4DD982574}"/>
              </a:ext>
            </a:extLst>
          </p:cNvPr>
          <p:cNvSpPr/>
          <p:nvPr/>
        </p:nvSpPr>
        <p:spPr>
          <a:xfrm>
            <a:off x="1016000" y="3590338"/>
            <a:ext cx="1463040" cy="2837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8" name="Rectangle 17">
            <a:extLst>
              <a:ext uri="{FF2B5EF4-FFF2-40B4-BE49-F238E27FC236}">
                <a16:creationId xmlns:a16="http://schemas.microsoft.com/office/drawing/2014/main" id="{66B4423F-721E-7C91-161B-CD496650CF63}"/>
              </a:ext>
            </a:extLst>
          </p:cNvPr>
          <p:cNvSpPr/>
          <p:nvPr/>
        </p:nvSpPr>
        <p:spPr>
          <a:xfrm>
            <a:off x="1016000" y="5259524"/>
            <a:ext cx="1463040" cy="2837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897011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EFA25-97F6-F75E-64F1-53E14FE8F0B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D49A2A9-9061-FC65-A100-09EBAD43C847}"/>
              </a:ext>
            </a:extLst>
          </p:cNvPr>
          <p:cNvSpPr>
            <a:spLocks noGrp="1"/>
          </p:cNvSpPr>
          <p:nvPr>
            <p:ph type="body" sz="quarter" idx="16"/>
          </p:nvPr>
        </p:nvSpPr>
        <p:spPr>
          <a:xfrm>
            <a:off x="91440" y="2523829"/>
            <a:ext cx="11988800" cy="1030130"/>
          </a:xfrm>
        </p:spPr>
        <p:txBody>
          <a:bodyPr/>
          <a:lstStyle/>
          <a:p>
            <a:r>
              <a:rPr lang="en-US" dirty="0"/>
              <a:t>Example three: a bibliographic record to be deduped</a:t>
            </a:r>
          </a:p>
        </p:txBody>
      </p:sp>
      <p:sp>
        <p:nvSpPr>
          <p:cNvPr id="4" name="Footer Placeholder 3">
            <a:extLst>
              <a:ext uri="{FF2B5EF4-FFF2-40B4-BE49-F238E27FC236}">
                <a16:creationId xmlns:a16="http://schemas.microsoft.com/office/drawing/2014/main" id="{A181E665-2FB0-F152-AD60-877CC599DCF8}"/>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92B34E7E-B669-28BE-D9F9-3AFC4468088D}"/>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24</a:t>
            </a:fld>
            <a:endParaRPr lang="en-GB" dirty="0"/>
          </a:p>
        </p:txBody>
      </p:sp>
    </p:spTree>
    <p:extLst>
      <p:ext uri="{BB962C8B-B14F-4D97-AF65-F5344CB8AC3E}">
        <p14:creationId xmlns:p14="http://schemas.microsoft.com/office/powerpoint/2010/main" val="1816649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89A76-B744-3B30-54F4-A4B371DC1D28}"/>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34E77FC6-B4E4-2386-9D57-253020C478C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25</a:t>
            </a:fld>
            <a:endParaRPr lang="en-GB" dirty="0"/>
          </a:p>
        </p:txBody>
      </p:sp>
      <p:sp>
        <p:nvSpPr>
          <p:cNvPr id="3" name="Content Placeholder 2">
            <a:extLst>
              <a:ext uri="{FF2B5EF4-FFF2-40B4-BE49-F238E27FC236}">
                <a16:creationId xmlns:a16="http://schemas.microsoft.com/office/drawing/2014/main" id="{588E0C98-C65B-792E-81C8-D72420112D78}"/>
              </a:ext>
            </a:extLst>
          </p:cNvPr>
          <p:cNvSpPr>
            <a:spLocks noGrp="1"/>
          </p:cNvSpPr>
          <p:nvPr>
            <p:ph sz="quarter" idx="13"/>
          </p:nvPr>
        </p:nvSpPr>
        <p:spPr>
          <a:xfrm>
            <a:off x="45543" y="2021840"/>
            <a:ext cx="6050457" cy="3862478"/>
          </a:xfrm>
          <a:ln>
            <a:solidFill>
              <a:schemeClr val="tx1"/>
            </a:solidFill>
          </a:ln>
        </p:spPr>
        <p:txBody>
          <a:bodyPr/>
          <a:lstStyle/>
          <a:p>
            <a:r>
              <a:rPr lang="en-US" dirty="0"/>
              <a:t>MMS ID: 99254111000121 </a:t>
            </a:r>
          </a:p>
          <a:p>
            <a:r>
              <a:rPr lang="en-US" dirty="0"/>
              <a:t>Title: City women : contemporary Taiwan women writers</a:t>
            </a:r>
          </a:p>
          <a:p>
            <a:r>
              <a:rPr lang="en-US" dirty="0"/>
              <a:t>All fields are exactly the same (except of course for the 001 and 005)</a:t>
            </a:r>
          </a:p>
        </p:txBody>
      </p:sp>
      <p:sp>
        <p:nvSpPr>
          <p:cNvPr id="4" name="Content Placeholder 2">
            <a:extLst>
              <a:ext uri="{FF2B5EF4-FFF2-40B4-BE49-F238E27FC236}">
                <a16:creationId xmlns:a16="http://schemas.microsoft.com/office/drawing/2014/main" id="{060CDB4E-2CC3-BA49-04A3-11DC63E4746E}"/>
              </a:ext>
            </a:extLst>
          </p:cNvPr>
          <p:cNvSpPr txBox="1">
            <a:spLocks/>
          </p:cNvSpPr>
          <p:nvPr/>
        </p:nvSpPr>
        <p:spPr>
          <a:xfrm>
            <a:off x="6111063" y="2021840"/>
            <a:ext cx="6050457" cy="3872638"/>
          </a:xfrm>
          <a:prstGeom prst="rect">
            <a:avLst/>
          </a:prstGeom>
          <a:ln>
            <a:solidFill>
              <a:schemeClr val="tx1"/>
            </a:solidFill>
          </a:ln>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MMS ID : 99644190400121 </a:t>
            </a:r>
          </a:p>
          <a:p>
            <a:r>
              <a:rPr lang="en-US" dirty="0"/>
              <a:t>Title: City women : contemporary Taiwan women writers</a:t>
            </a:r>
          </a:p>
          <a:p>
            <a:r>
              <a:rPr lang="en-US" dirty="0"/>
              <a:t>All fields are exactly the same (except of course for the 001 and 005)</a:t>
            </a:r>
          </a:p>
        </p:txBody>
      </p:sp>
      <p:sp>
        <p:nvSpPr>
          <p:cNvPr id="5" name="Content Placeholder 2">
            <a:extLst>
              <a:ext uri="{FF2B5EF4-FFF2-40B4-BE49-F238E27FC236}">
                <a16:creationId xmlns:a16="http://schemas.microsoft.com/office/drawing/2014/main" id="{1D6FBE2C-BEB3-7B5C-76EB-6ECBDC92DF5F}"/>
              </a:ext>
            </a:extLst>
          </p:cNvPr>
          <p:cNvSpPr txBox="1">
            <a:spLocks/>
          </p:cNvSpPr>
          <p:nvPr/>
        </p:nvSpPr>
        <p:spPr>
          <a:xfrm>
            <a:off x="45543" y="1524000"/>
            <a:ext cx="6050457" cy="497840"/>
          </a:xfrm>
          <a:prstGeom prst="rect">
            <a:avLst/>
          </a:prstGeom>
          <a:ln>
            <a:solidFill>
              <a:schemeClr val="tx1"/>
            </a:solidFill>
          </a:ln>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Record 1</a:t>
            </a:r>
            <a:endParaRPr lang="en-US" dirty="0"/>
          </a:p>
        </p:txBody>
      </p:sp>
      <p:sp>
        <p:nvSpPr>
          <p:cNvPr id="6" name="Content Placeholder 2">
            <a:extLst>
              <a:ext uri="{FF2B5EF4-FFF2-40B4-BE49-F238E27FC236}">
                <a16:creationId xmlns:a16="http://schemas.microsoft.com/office/drawing/2014/main" id="{2D72A808-03C6-C8DC-08DA-E6C6269AD83C}"/>
              </a:ext>
            </a:extLst>
          </p:cNvPr>
          <p:cNvSpPr txBox="1">
            <a:spLocks/>
          </p:cNvSpPr>
          <p:nvPr/>
        </p:nvSpPr>
        <p:spPr>
          <a:xfrm>
            <a:off x="6111063" y="1524000"/>
            <a:ext cx="6050457" cy="497840"/>
          </a:xfrm>
          <a:prstGeom prst="rect">
            <a:avLst/>
          </a:prstGeom>
          <a:ln>
            <a:solidFill>
              <a:schemeClr val="tx1"/>
            </a:solidFill>
          </a:ln>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Record 2</a:t>
            </a:r>
            <a:endParaRPr lang="en-US" dirty="0"/>
          </a:p>
        </p:txBody>
      </p:sp>
      <p:sp>
        <p:nvSpPr>
          <p:cNvPr id="13" name="Title 9">
            <a:extLst>
              <a:ext uri="{FF2B5EF4-FFF2-40B4-BE49-F238E27FC236}">
                <a16:creationId xmlns:a16="http://schemas.microsoft.com/office/drawing/2014/main" id="{424F9660-9B45-70AE-C997-DBD986742975}"/>
              </a:ext>
            </a:extLst>
          </p:cNvPr>
          <p:cNvSpPr>
            <a:spLocks noGrp="1"/>
          </p:cNvSpPr>
          <p:nvPr>
            <p:ph type="title"/>
          </p:nvPr>
        </p:nvSpPr>
        <p:spPr>
          <a:xfrm>
            <a:off x="365688" y="368828"/>
            <a:ext cx="11421604" cy="309766"/>
          </a:xfrm>
        </p:spPr>
        <p:txBody>
          <a:bodyPr/>
          <a:lstStyle/>
          <a:p>
            <a:r>
              <a:rPr lang="en-US" dirty="0"/>
              <a:t>Example three: a bibliographic record to be deduped</a:t>
            </a:r>
          </a:p>
        </p:txBody>
      </p:sp>
    </p:spTree>
    <p:extLst>
      <p:ext uri="{BB962C8B-B14F-4D97-AF65-F5344CB8AC3E}">
        <p14:creationId xmlns:p14="http://schemas.microsoft.com/office/powerpoint/2010/main" val="1502435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8B28A-F6A0-4E52-AB56-878624DEC8AE}"/>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DA62194-CDE6-FCC3-B841-21739524E83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26</a:t>
            </a:fld>
            <a:endParaRPr lang="en-GB" dirty="0"/>
          </a:p>
        </p:txBody>
      </p:sp>
      <p:sp>
        <p:nvSpPr>
          <p:cNvPr id="11" name="Content Placeholder 10">
            <a:extLst>
              <a:ext uri="{FF2B5EF4-FFF2-40B4-BE49-F238E27FC236}">
                <a16:creationId xmlns:a16="http://schemas.microsoft.com/office/drawing/2014/main" id="{53A2A3B3-02AE-1052-909F-084605BDA510}"/>
              </a:ext>
            </a:extLst>
          </p:cNvPr>
          <p:cNvSpPr>
            <a:spLocks noGrp="1"/>
          </p:cNvSpPr>
          <p:nvPr>
            <p:ph sz="quarter" idx="13"/>
          </p:nvPr>
        </p:nvSpPr>
        <p:spPr>
          <a:xfrm>
            <a:off x="370663" y="1598712"/>
            <a:ext cx="11335783" cy="3887688"/>
          </a:xfrm>
        </p:spPr>
        <p:txBody>
          <a:bodyPr/>
          <a:lstStyle/>
          <a:p>
            <a:r>
              <a:rPr lang="en-US" b="1" dirty="0"/>
              <a:t>Why these should be Deduped:</a:t>
            </a:r>
            <a:endParaRPr lang="en-US" dirty="0"/>
          </a:p>
          <a:p>
            <a:r>
              <a:rPr lang="en-US" dirty="0"/>
              <a:t>The records are identical</a:t>
            </a:r>
          </a:p>
          <a:p>
            <a:r>
              <a:rPr lang="en-US" dirty="0"/>
              <a:t>Each has a holdings record and inventory in different libraries, but the bibliographic records are identical</a:t>
            </a:r>
            <a:endParaRPr lang="en-US" sz="1800"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6" name="Title 9">
            <a:extLst>
              <a:ext uri="{FF2B5EF4-FFF2-40B4-BE49-F238E27FC236}">
                <a16:creationId xmlns:a16="http://schemas.microsoft.com/office/drawing/2014/main" id="{42FADE6E-411C-0EA2-A8A7-BC2EFCABE779}"/>
              </a:ext>
            </a:extLst>
          </p:cNvPr>
          <p:cNvSpPr>
            <a:spLocks noGrp="1"/>
          </p:cNvSpPr>
          <p:nvPr>
            <p:ph type="title"/>
          </p:nvPr>
        </p:nvSpPr>
        <p:spPr>
          <a:xfrm>
            <a:off x="365688" y="368828"/>
            <a:ext cx="11421604" cy="309766"/>
          </a:xfrm>
        </p:spPr>
        <p:txBody>
          <a:bodyPr/>
          <a:lstStyle/>
          <a:p>
            <a:r>
              <a:rPr lang="en-US" dirty="0"/>
              <a:t>Example three: a bibliographic record to be deduped</a:t>
            </a:r>
          </a:p>
        </p:txBody>
      </p:sp>
    </p:spTree>
    <p:extLst>
      <p:ext uri="{BB962C8B-B14F-4D97-AF65-F5344CB8AC3E}">
        <p14:creationId xmlns:p14="http://schemas.microsoft.com/office/powerpoint/2010/main" val="492330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36279-3D2F-9D5C-2FD1-E7B2648AB608}"/>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3C835B5-28B2-FCD1-4EEC-1A6167B61A6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27</a:t>
            </a:fld>
            <a:endParaRPr lang="en-GB" dirty="0"/>
          </a:p>
        </p:txBody>
      </p:sp>
      <p:sp>
        <p:nvSpPr>
          <p:cNvPr id="11" name="Content Placeholder 10">
            <a:extLst>
              <a:ext uri="{FF2B5EF4-FFF2-40B4-BE49-F238E27FC236}">
                <a16:creationId xmlns:a16="http://schemas.microsoft.com/office/drawing/2014/main" id="{47C3155E-664E-3289-8AC9-C290AF062AC4}"/>
              </a:ext>
            </a:extLst>
          </p:cNvPr>
          <p:cNvSpPr>
            <a:spLocks noGrp="1"/>
          </p:cNvSpPr>
          <p:nvPr>
            <p:ph sz="quarter" idx="13"/>
          </p:nvPr>
        </p:nvSpPr>
        <p:spPr>
          <a:xfrm>
            <a:off x="370663" y="1720632"/>
            <a:ext cx="11335783" cy="2831048"/>
          </a:xfrm>
        </p:spPr>
        <p:txBody>
          <a:bodyPr/>
          <a:lstStyle/>
          <a:p>
            <a:r>
              <a:rPr lang="en-US" b="1" dirty="0"/>
              <a:t>Benefits of dedup</a:t>
            </a:r>
          </a:p>
          <a:p>
            <a:pPr lvl="1"/>
            <a:r>
              <a:rPr lang="en-US" sz="1800" dirty="0"/>
              <a:t>Improved user searching: A patron searching for this title would see both identical records grouped together as one, showing inventory of each.</a:t>
            </a:r>
            <a:endParaRPr lang="en-US" sz="2000" dirty="0"/>
          </a:p>
        </p:txBody>
      </p:sp>
      <p:sp>
        <p:nvSpPr>
          <p:cNvPr id="5" name="Title 9">
            <a:extLst>
              <a:ext uri="{FF2B5EF4-FFF2-40B4-BE49-F238E27FC236}">
                <a16:creationId xmlns:a16="http://schemas.microsoft.com/office/drawing/2014/main" id="{FC6FF798-625B-33CC-4D38-C4B3AEFDF1D7}"/>
              </a:ext>
            </a:extLst>
          </p:cNvPr>
          <p:cNvSpPr>
            <a:spLocks noGrp="1"/>
          </p:cNvSpPr>
          <p:nvPr>
            <p:ph type="title"/>
          </p:nvPr>
        </p:nvSpPr>
        <p:spPr>
          <a:xfrm>
            <a:off x="365688" y="368828"/>
            <a:ext cx="11421604" cy="309766"/>
          </a:xfrm>
        </p:spPr>
        <p:txBody>
          <a:bodyPr/>
          <a:lstStyle/>
          <a:p>
            <a:r>
              <a:rPr lang="en-US" dirty="0"/>
              <a:t>Example three: a bibliographic record to be deduped</a:t>
            </a:r>
          </a:p>
        </p:txBody>
      </p:sp>
    </p:spTree>
    <p:extLst>
      <p:ext uri="{BB962C8B-B14F-4D97-AF65-F5344CB8AC3E}">
        <p14:creationId xmlns:p14="http://schemas.microsoft.com/office/powerpoint/2010/main" val="2325304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4673C-5F88-D78E-F54E-0B235628530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5C70F64-9CBB-1ED8-424B-A9A0DA3518F2}"/>
              </a:ext>
            </a:extLst>
          </p:cNvPr>
          <p:cNvPicPr>
            <a:picLocks noChangeAspect="1"/>
          </p:cNvPicPr>
          <p:nvPr/>
        </p:nvPicPr>
        <p:blipFill>
          <a:blip r:embed="rId2"/>
          <a:stretch>
            <a:fillRect/>
          </a:stretch>
        </p:blipFill>
        <p:spPr>
          <a:xfrm>
            <a:off x="0" y="1880747"/>
            <a:ext cx="12192000" cy="4153146"/>
          </a:xfrm>
          <a:prstGeom prst="rect">
            <a:avLst/>
          </a:prstGeom>
          <a:ln>
            <a:solidFill>
              <a:schemeClr val="tx1"/>
            </a:solidFill>
          </a:ln>
        </p:spPr>
      </p:pic>
      <p:sp>
        <p:nvSpPr>
          <p:cNvPr id="10" name="Title 9">
            <a:extLst>
              <a:ext uri="{FF2B5EF4-FFF2-40B4-BE49-F238E27FC236}">
                <a16:creationId xmlns:a16="http://schemas.microsoft.com/office/drawing/2014/main" id="{FACC4CCE-1502-E51D-EE23-8BC6907DF84C}"/>
              </a:ext>
            </a:extLst>
          </p:cNvPr>
          <p:cNvSpPr>
            <a:spLocks noGrp="1"/>
          </p:cNvSpPr>
          <p:nvPr>
            <p:ph type="title"/>
          </p:nvPr>
        </p:nvSpPr>
        <p:spPr/>
        <p:txBody>
          <a:bodyPr/>
          <a:lstStyle/>
          <a:p>
            <a:r>
              <a:rPr lang="en-US" dirty="0"/>
              <a:t>Example three: a bibliographic record to be deduped</a:t>
            </a:r>
            <a:endParaRPr lang="en-NL" dirty="0"/>
          </a:p>
        </p:txBody>
      </p:sp>
      <p:sp>
        <p:nvSpPr>
          <p:cNvPr id="9" name="Slide Number Placeholder 5">
            <a:extLst>
              <a:ext uri="{FF2B5EF4-FFF2-40B4-BE49-F238E27FC236}">
                <a16:creationId xmlns:a16="http://schemas.microsoft.com/office/drawing/2014/main" id="{664A895F-DBA2-4B6F-CA61-A79DB494229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28</a:t>
            </a:fld>
            <a:endParaRPr lang="en-GB" dirty="0"/>
          </a:p>
        </p:txBody>
      </p:sp>
      <p:sp>
        <p:nvSpPr>
          <p:cNvPr id="11" name="Content Placeholder 10">
            <a:extLst>
              <a:ext uri="{FF2B5EF4-FFF2-40B4-BE49-F238E27FC236}">
                <a16:creationId xmlns:a16="http://schemas.microsoft.com/office/drawing/2014/main" id="{D20BA8DA-CEC8-3F2C-6989-7B97BD94B58A}"/>
              </a:ext>
            </a:extLst>
          </p:cNvPr>
          <p:cNvSpPr>
            <a:spLocks noGrp="1"/>
          </p:cNvSpPr>
          <p:nvPr>
            <p:ph sz="quarter" idx="13"/>
          </p:nvPr>
        </p:nvSpPr>
        <p:spPr>
          <a:xfrm>
            <a:off x="370663" y="1131351"/>
            <a:ext cx="11335783" cy="555209"/>
          </a:xfrm>
        </p:spPr>
        <p:txBody>
          <a:bodyPr/>
          <a:lstStyle/>
          <a:p>
            <a:r>
              <a:rPr lang="en-US" sz="2000" dirty="0"/>
              <a:t>Here are the records in Alma</a:t>
            </a:r>
          </a:p>
          <a:p>
            <a:endParaRPr lang="en-US" sz="2000" dirty="0"/>
          </a:p>
        </p:txBody>
      </p:sp>
      <p:sp>
        <p:nvSpPr>
          <p:cNvPr id="7" name="Rectangle 6">
            <a:extLst>
              <a:ext uri="{FF2B5EF4-FFF2-40B4-BE49-F238E27FC236}">
                <a16:creationId xmlns:a16="http://schemas.microsoft.com/office/drawing/2014/main" id="{E56544D7-C996-703F-93DB-2B5452B844E4}"/>
              </a:ext>
            </a:extLst>
          </p:cNvPr>
          <p:cNvSpPr/>
          <p:nvPr/>
        </p:nvSpPr>
        <p:spPr>
          <a:xfrm>
            <a:off x="812800" y="1946000"/>
            <a:ext cx="4246880" cy="339999"/>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8" name="Rectangle 7">
            <a:extLst>
              <a:ext uri="{FF2B5EF4-FFF2-40B4-BE49-F238E27FC236}">
                <a16:creationId xmlns:a16="http://schemas.microsoft.com/office/drawing/2014/main" id="{CCE07C07-BFA4-EA35-694F-D2B16401B06E}"/>
              </a:ext>
            </a:extLst>
          </p:cNvPr>
          <p:cNvSpPr/>
          <p:nvPr/>
        </p:nvSpPr>
        <p:spPr>
          <a:xfrm>
            <a:off x="812800" y="4003039"/>
            <a:ext cx="4246880" cy="339999"/>
          </a:xfrm>
          <a:prstGeom prst="rect">
            <a:avLst/>
          </a:prstGeom>
          <a:noFill/>
          <a:ln w="28575">
            <a:solidFill>
              <a:srgbClr val="FF0000"/>
            </a:solidFill>
          </a:ln>
        </p:spPr>
        <p:txBody>
          <a:bodyPr wrap="square" rtlCol="0" anchor="ctr">
            <a:noAutofit/>
          </a:bodyPr>
          <a:lstStyle/>
          <a:p>
            <a:pPr algn="r" rtl="1"/>
            <a:endParaRPr lang="en-US" dirty="0">
              <a:solidFill>
                <a:schemeClr val="tx1"/>
              </a:solidFill>
            </a:endParaRPr>
          </a:p>
        </p:txBody>
      </p:sp>
    </p:spTree>
    <p:extLst>
      <p:ext uri="{BB962C8B-B14F-4D97-AF65-F5344CB8AC3E}">
        <p14:creationId xmlns:p14="http://schemas.microsoft.com/office/powerpoint/2010/main" val="840026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3F7E0-6303-4178-8795-76DF173500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E8D4906-66FD-62BA-87EC-27A5FA5E9E74}"/>
              </a:ext>
            </a:extLst>
          </p:cNvPr>
          <p:cNvPicPr>
            <a:picLocks noChangeAspect="1"/>
          </p:cNvPicPr>
          <p:nvPr/>
        </p:nvPicPr>
        <p:blipFill>
          <a:blip r:embed="rId2"/>
          <a:stretch>
            <a:fillRect/>
          </a:stretch>
        </p:blipFill>
        <p:spPr>
          <a:xfrm>
            <a:off x="0" y="1924322"/>
            <a:ext cx="12192000" cy="3598635"/>
          </a:xfrm>
          <a:prstGeom prst="rect">
            <a:avLst/>
          </a:prstGeom>
          <a:ln>
            <a:solidFill>
              <a:schemeClr val="tx1"/>
            </a:solidFill>
          </a:ln>
        </p:spPr>
      </p:pic>
      <p:sp>
        <p:nvSpPr>
          <p:cNvPr id="10" name="Title 9">
            <a:extLst>
              <a:ext uri="{FF2B5EF4-FFF2-40B4-BE49-F238E27FC236}">
                <a16:creationId xmlns:a16="http://schemas.microsoft.com/office/drawing/2014/main" id="{ED90EEDC-CE12-8EC7-BADF-0514EFA5CE32}"/>
              </a:ext>
            </a:extLst>
          </p:cNvPr>
          <p:cNvSpPr>
            <a:spLocks noGrp="1"/>
          </p:cNvSpPr>
          <p:nvPr>
            <p:ph type="title"/>
          </p:nvPr>
        </p:nvSpPr>
        <p:spPr/>
        <p:txBody>
          <a:bodyPr/>
          <a:lstStyle/>
          <a:p>
            <a:r>
              <a:rPr lang="en-US" dirty="0"/>
              <a:t>Example three: a bibliographic record to be deduped</a:t>
            </a:r>
            <a:endParaRPr lang="en-NL" dirty="0"/>
          </a:p>
        </p:txBody>
      </p:sp>
      <p:sp>
        <p:nvSpPr>
          <p:cNvPr id="9" name="Slide Number Placeholder 5">
            <a:extLst>
              <a:ext uri="{FF2B5EF4-FFF2-40B4-BE49-F238E27FC236}">
                <a16:creationId xmlns:a16="http://schemas.microsoft.com/office/drawing/2014/main" id="{FF4BE622-5081-9286-CEB9-CD0F9D645F1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29</a:t>
            </a:fld>
            <a:endParaRPr lang="en-GB" dirty="0"/>
          </a:p>
        </p:txBody>
      </p:sp>
      <p:sp>
        <p:nvSpPr>
          <p:cNvPr id="11" name="Content Placeholder 10">
            <a:extLst>
              <a:ext uri="{FF2B5EF4-FFF2-40B4-BE49-F238E27FC236}">
                <a16:creationId xmlns:a16="http://schemas.microsoft.com/office/drawing/2014/main" id="{8266C922-D504-0FB6-10E8-A6DAA5202DD8}"/>
              </a:ext>
            </a:extLst>
          </p:cNvPr>
          <p:cNvSpPr>
            <a:spLocks noGrp="1"/>
          </p:cNvSpPr>
          <p:nvPr>
            <p:ph sz="quarter" idx="13"/>
          </p:nvPr>
        </p:nvSpPr>
        <p:spPr>
          <a:xfrm>
            <a:off x="370663" y="1131351"/>
            <a:ext cx="11335783" cy="555209"/>
          </a:xfrm>
        </p:spPr>
        <p:txBody>
          <a:bodyPr/>
          <a:lstStyle/>
          <a:p>
            <a:r>
              <a:rPr lang="en-US" sz="2000" dirty="0"/>
              <a:t>Here are the records in Primo</a:t>
            </a:r>
          </a:p>
          <a:p>
            <a:endParaRPr lang="en-US" sz="2000" dirty="0"/>
          </a:p>
        </p:txBody>
      </p:sp>
      <p:sp>
        <p:nvSpPr>
          <p:cNvPr id="8" name="Rectangle 7">
            <a:extLst>
              <a:ext uri="{FF2B5EF4-FFF2-40B4-BE49-F238E27FC236}">
                <a16:creationId xmlns:a16="http://schemas.microsoft.com/office/drawing/2014/main" id="{26BB1E1D-C4FB-A305-49DA-D1C611880284}"/>
              </a:ext>
            </a:extLst>
          </p:cNvPr>
          <p:cNvSpPr/>
          <p:nvPr/>
        </p:nvSpPr>
        <p:spPr>
          <a:xfrm>
            <a:off x="965200" y="4790440"/>
            <a:ext cx="5821680" cy="3403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4" name="TextBox 3">
            <a:extLst>
              <a:ext uri="{FF2B5EF4-FFF2-40B4-BE49-F238E27FC236}">
                <a16:creationId xmlns:a16="http://schemas.microsoft.com/office/drawing/2014/main" id="{38C6D1E7-3313-FC28-EB39-6E0DCB2617F1}"/>
              </a:ext>
            </a:extLst>
          </p:cNvPr>
          <p:cNvSpPr txBox="1"/>
          <p:nvPr/>
        </p:nvSpPr>
        <p:spPr>
          <a:xfrm>
            <a:off x="6410960" y="3965045"/>
            <a:ext cx="3210560" cy="340360"/>
          </a:xfrm>
          <a:prstGeom prst="rect">
            <a:avLst/>
          </a:prstGeom>
          <a:solidFill>
            <a:srgbClr val="FFFF00"/>
          </a:solidFill>
          <a:ln>
            <a:solidFill>
              <a:schemeClr val="tx1"/>
            </a:solidFill>
          </a:ln>
        </p:spPr>
        <p:txBody>
          <a:bodyPr wrap="square" rtlCol="0">
            <a:noAutofit/>
          </a:bodyPr>
          <a:lstStyle/>
          <a:p>
            <a:r>
              <a:rPr lang="en-US" sz="1400" dirty="0"/>
              <a:t>The records have been deduplicated</a:t>
            </a:r>
          </a:p>
        </p:txBody>
      </p:sp>
      <p:sp>
        <p:nvSpPr>
          <p:cNvPr id="7" name="Rectangle 6">
            <a:extLst>
              <a:ext uri="{FF2B5EF4-FFF2-40B4-BE49-F238E27FC236}">
                <a16:creationId xmlns:a16="http://schemas.microsoft.com/office/drawing/2014/main" id="{E1639881-0742-46C4-F42F-3647B2E349E3}"/>
              </a:ext>
            </a:extLst>
          </p:cNvPr>
          <p:cNvSpPr/>
          <p:nvPr/>
        </p:nvSpPr>
        <p:spPr>
          <a:xfrm>
            <a:off x="213360" y="2021586"/>
            <a:ext cx="7193280" cy="4572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2" name="TextBox 11">
            <a:extLst>
              <a:ext uri="{FF2B5EF4-FFF2-40B4-BE49-F238E27FC236}">
                <a16:creationId xmlns:a16="http://schemas.microsoft.com/office/drawing/2014/main" id="{557C57D4-82A6-0188-927B-3B987EB85490}"/>
              </a:ext>
            </a:extLst>
          </p:cNvPr>
          <p:cNvSpPr txBox="1"/>
          <p:nvPr/>
        </p:nvSpPr>
        <p:spPr>
          <a:xfrm>
            <a:off x="7203440" y="4869285"/>
            <a:ext cx="4694270" cy="1175916"/>
          </a:xfrm>
          <a:prstGeom prst="rect">
            <a:avLst/>
          </a:prstGeom>
          <a:solidFill>
            <a:srgbClr val="FFFF00"/>
          </a:solidFill>
          <a:ln>
            <a:solidFill>
              <a:schemeClr val="tx1"/>
            </a:solidFill>
          </a:ln>
        </p:spPr>
        <p:txBody>
          <a:bodyPr wrap="square" rtlCol="0">
            <a:noAutofit/>
          </a:bodyPr>
          <a:lstStyle/>
          <a:p>
            <a:r>
              <a:rPr lang="en-US" sz="1400" dirty="0"/>
              <a:t>Unlike the FRBRized records, it does not state:</a:t>
            </a:r>
            <a:br>
              <a:rPr lang="en-US" sz="1400" dirty="0"/>
            </a:br>
            <a:r>
              <a:rPr lang="en-US" sz="1400" dirty="0"/>
              <a:t> “Other versions available (number) - Full versions list”. </a:t>
            </a:r>
            <a:br>
              <a:rPr lang="en-US" sz="1400" dirty="0"/>
            </a:br>
            <a:br>
              <a:rPr lang="en-US" sz="1400" dirty="0"/>
            </a:br>
            <a:r>
              <a:rPr lang="en-US" sz="1400" dirty="0"/>
              <a:t>There are not other “versions”.  There are identical other records.</a:t>
            </a:r>
          </a:p>
        </p:txBody>
      </p:sp>
    </p:spTree>
    <p:extLst>
      <p:ext uri="{BB962C8B-B14F-4D97-AF65-F5344CB8AC3E}">
        <p14:creationId xmlns:p14="http://schemas.microsoft.com/office/powerpoint/2010/main" val="2991190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Introduction</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a:t>
            </a:fld>
            <a:endParaRPr lang="en-GB" dirty="0"/>
          </a:p>
        </p:txBody>
      </p:sp>
    </p:spTree>
    <p:extLst>
      <p:ext uri="{BB962C8B-B14F-4D97-AF65-F5344CB8AC3E}">
        <p14:creationId xmlns:p14="http://schemas.microsoft.com/office/powerpoint/2010/main" val="1471532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E8DFE-F424-DE82-F373-EA42ED94B76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F2126AA-1C76-0B4A-037C-C748ECFA7BB2}"/>
              </a:ext>
            </a:extLst>
          </p:cNvPr>
          <p:cNvSpPr>
            <a:spLocks noGrp="1"/>
          </p:cNvSpPr>
          <p:nvPr>
            <p:ph type="title"/>
          </p:nvPr>
        </p:nvSpPr>
        <p:spPr/>
        <p:txBody>
          <a:bodyPr/>
          <a:lstStyle/>
          <a:p>
            <a:r>
              <a:rPr lang="en-US" dirty="0"/>
              <a:t>Example three: a bibliographic record to be deduped</a:t>
            </a:r>
            <a:endParaRPr lang="en-NL" dirty="0"/>
          </a:p>
        </p:txBody>
      </p:sp>
      <p:sp>
        <p:nvSpPr>
          <p:cNvPr id="9" name="Slide Number Placeholder 5">
            <a:extLst>
              <a:ext uri="{FF2B5EF4-FFF2-40B4-BE49-F238E27FC236}">
                <a16:creationId xmlns:a16="http://schemas.microsoft.com/office/drawing/2014/main" id="{8F32451F-3540-3157-817A-10CF40249DE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30</a:t>
            </a:fld>
            <a:endParaRPr lang="en-GB" dirty="0"/>
          </a:p>
        </p:txBody>
      </p:sp>
      <p:sp>
        <p:nvSpPr>
          <p:cNvPr id="11" name="Content Placeholder 10">
            <a:extLst>
              <a:ext uri="{FF2B5EF4-FFF2-40B4-BE49-F238E27FC236}">
                <a16:creationId xmlns:a16="http://schemas.microsoft.com/office/drawing/2014/main" id="{C9615BB3-DE31-D88D-E2DE-AD5E7D3899D9}"/>
              </a:ext>
            </a:extLst>
          </p:cNvPr>
          <p:cNvSpPr>
            <a:spLocks noGrp="1"/>
          </p:cNvSpPr>
          <p:nvPr>
            <p:ph sz="quarter" idx="13"/>
          </p:nvPr>
        </p:nvSpPr>
        <p:spPr>
          <a:xfrm>
            <a:off x="370663" y="1131351"/>
            <a:ext cx="11335783" cy="555209"/>
          </a:xfrm>
        </p:spPr>
        <p:txBody>
          <a:bodyPr/>
          <a:lstStyle/>
          <a:p>
            <a:r>
              <a:rPr lang="en-US" sz="2000" dirty="0"/>
              <a:t>After selecting the one deduped entry in Primo the holdings of both records appear.</a:t>
            </a:r>
          </a:p>
        </p:txBody>
      </p:sp>
      <p:pic>
        <p:nvPicPr>
          <p:cNvPr id="5" name="Picture 4">
            <a:extLst>
              <a:ext uri="{FF2B5EF4-FFF2-40B4-BE49-F238E27FC236}">
                <a16:creationId xmlns:a16="http://schemas.microsoft.com/office/drawing/2014/main" id="{E7586071-ABC0-CDB0-779D-5E036CF3BCF9}"/>
              </a:ext>
            </a:extLst>
          </p:cNvPr>
          <p:cNvPicPr>
            <a:picLocks noChangeAspect="1"/>
          </p:cNvPicPr>
          <p:nvPr/>
        </p:nvPicPr>
        <p:blipFill>
          <a:blip r:embed="rId2"/>
          <a:stretch>
            <a:fillRect/>
          </a:stretch>
        </p:blipFill>
        <p:spPr>
          <a:xfrm>
            <a:off x="1241535" y="3455928"/>
            <a:ext cx="9982200" cy="3000375"/>
          </a:xfrm>
          <a:prstGeom prst="rect">
            <a:avLst/>
          </a:prstGeom>
          <a:ln>
            <a:solidFill>
              <a:schemeClr val="tx1"/>
            </a:solidFill>
          </a:ln>
        </p:spPr>
      </p:pic>
      <p:pic>
        <p:nvPicPr>
          <p:cNvPr id="14" name="Picture 13">
            <a:extLst>
              <a:ext uri="{FF2B5EF4-FFF2-40B4-BE49-F238E27FC236}">
                <a16:creationId xmlns:a16="http://schemas.microsoft.com/office/drawing/2014/main" id="{7BEF3C44-5AC3-B4C4-2A36-50993D1F5F08}"/>
              </a:ext>
            </a:extLst>
          </p:cNvPr>
          <p:cNvPicPr>
            <a:picLocks noChangeAspect="1"/>
          </p:cNvPicPr>
          <p:nvPr/>
        </p:nvPicPr>
        <p:blipFill>
          <a:blip r:embed="rId3"/>
          <a:stretch>
            <a:fillRect/>
          </a:stretch>
        </p:blipFill>
        <p:spPr>
          <a:xfrm>
            <a:off x="1254140" y="1751355"/>
            <a:ext cx="9935962" cy="1400370"/>
          </a:xfrm>
          <a:prstGeom prst="rect">
            <a:avLst/>
          </a:prstGeom>
          <a:ln>
            <a:solidFill>
              <a:schemeClr val="tx1"/>
            </a:solidFill>
          </a:ln>
        </p:spPr>
      </p:pic>
      <p:sp>
        <p:nvSpPr>
          <p:cNvPr id="15" name="Rectangle 14">
            <a:extLst>
              <a:ext uri="{FF2B5EF4-FFF2-40B4-BE49-F238E27FC236}">
                <a16:creationId xmlns:a16="http://schemas.microsoft.com/office/drawing/2014/main" id="{4175BC8A-9C78-C574-F28A-9F9E21682AC8}"/>
              </a:ext>
            </a:extLst>
          </p:cNvPr>
          <p:cNvSpPr/>
          <p:nvPr/>
        </p:nvSpPr>
        <p:spPr>
          <a:xfrm>
            <a:off x="2984938" y="2785241"/>
            <a:ext cx="1156138" cy="2837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6" name="Rectangle 15">
            <a:extLst>
              <a:ext uri="{FF2B5EF4-FFF2-40B4-BE49-F238E27FC236}">
                <a16:creationId xmlns:a16="http://schemas.microsoft.com/office/drawing/2014/main" id="{28E8BEF5-3965-9D55-3E17-758165A00A17}"/>
              </a:ext>
            </a:extLst>
          </p:cNvPr>
          <p:cNvSpPr/>
          <p:nvPr/>
        </p:nvSpPr>
        <p:spPr>
          <a:xfrm>
            <a:off x="7062952" y="2785241"/>
            <a:ext cx="1303282" cy="2837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7" name="Rectangle 16">
            <a:extLst>
              <a:ext uri="{FF2B5EF4-FFF2-40B4-BE49-F238E27FC236}">
                <a16:creationId xmlns:a16="http://schemas.microsoft.com/office/drawing/2014/main" id="{5A13CF7E-A8B8-C5D3-99AE-63D69124EAFF}"/>
              </a:ext>
            </a:extLst>
          </p:cNvPr>
          <p:cNvSpPr/>
          <p:nvPr/>
        </p:nvSpPr>
        <p:spPr>
          <a:xfrm>
            <a:off x="1653631" y="4689863"/>
            <a:ext cx="1463040" cy="2837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8" name="Rectangle 17">
            <a:extLst>
              <a:ext uri="{FF2B5EF4-FFF2-40B4-BE49-F238E27FC236}">
                <a16:creationId xmlns:a16="http://schemas.microsoft.com/office/drawing/2014/main" id="{572F8DCA-B7F7-A910-2C6F-6139C049D9AE}"/>
              </a:ext>
            </a:extLst>
          </p:cNvPr>
          <p:cNvSpPr/>
          <p:nvPr/>
        </p:nvSpPr>
        <p:spPr>
          <a:xfrm>
            <a:off x="1653631" y="5604263"/>
            <a:ext cx="1463040" cy="2837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195847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A82DE-BE2A-AD25-1CF3-D7FF5E797D3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EBE704B-C1AE-5217-DF52-5CFFB95E1BF6}"/>
              </a:ext>
            </a:extLst>
          </p:cNvPr>
          <p:cNvSpPr>
            <a:spLocks noGrp="1"/>
          </p:cNvSpPr>
          <p:nvPr>
            <p:ph type="body" sz="quarter" idx="16"/>
          </p:nvPr>
        </p:nvSpPr>
        <p:spPr/>
        <p:txBody>
          <a:bodyPr/>
          <a:lstStyle/>
          <a:p>
            <a:r>
              <a:rPr lang="en-US" dirty="0"/>
              <a:t>The Mapping of the Dedup Key Fields</a:t>
            </a:r>
            <a:endParaRPr lang="en-NL" dirty="0"/>
          </a:p>
        </p:txBody>
      </p:sp>
      <p:sp>
        <p:nvSpPr>
          <p:cNvPr id="4" name="Footer Placeholder 3">
            <a:extLst>
              <a:ext uri="{FF2B5EF4-FFF2-40B4-BE49-F238E27FC236}">
                <a16:creationId xmlns:a16="http://schemas.microsoft.com/office/drawing/2014/main" id="{786A2B8D-93F0-68F2-E07E-04346110B3C0}"/>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CAED9C95-4FCD-E8C9-E547-B5094AE815DF}"/>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31</a:t>
            </a:fld>
            <a:endParaRPr lang="en-GB" dirty="0"/>
          </a:p>
        </p:txBody>
      </p:sp>
    </p:spTree>
    <p:extLst>
      <p:ext uri="{BB962C8B-B14F-4D97-AF65-F5344CB8AC3E}">
        <p14:creationId xmlns:p14="http://schemas.microsoft.com/office/powerpoint/2010/main" val="1116509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902FB-3446-0302-4DAF-04BD351E098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E29DF42-4B8D-F175-197F-F42703E6137D}"/>
              </a:ext>
            </a:extLst>
          </p:cNvPr>
          <p:cNvSpPr>
            <a:spLocks noGrp="1"/>
          </p:cNvSpPr>
          <p:nvPr>
            <p:ph type="title"/>
          </p:nvPr>
        </p:nvSpPr>
        <p:spPr/>
        <p:txBody>
          <a:bodyPr/>
          <a:lstStyle/>
          <a:p>
            <a:r>
              <a:rPr lang="en-US" dirty="0"/>
              <a:t>The Mapping of the Dedup Key Fields</a:t>
            </a:r>
            <a:endParaRPr lang="en-NL" dirty="0"/>
          </a:p>
        </p:txBody>
      </p:sp>
      <p:sp>
        <p:nvSpPr>
          <p:cNvPr id="9" name="Slide Number Placeholder 5">
            <a:extLst>
              <a:ext uri="{FF2B5EF4-FFF2-40B4-BE49-F238E27FC236}">
                <a16:creationId xmlns:a16="http://schemas.microsoft.com/office/drawing/2014/main" id="{59919260-0E14-3796-D322-31CCC9DEC08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32</a:t>
            </a:fld>
            <a:endParaRPr lang="en-GB" dirty="0"/>
          </a:p>
        </p:txBody>
      </p:sp>
      <p:sp>
        <p:nvSpPr>
          <p:cNvPr id="11" name="Content Placeholder 10">
            <a:extLst>
              <a:ext uri="{FF2B5EF4-FFF2-40B4-BE49-F238E27FC236}">
                <a16:creationId xmlns:a16="http://schemas.microsoft.com/office/drawing/2014/main" id="{E443B583-440A-A767-651E-635297072EB2}"/>
              </a:ext>
            </a:extLst>
          </p:cNvPr>
          <p:cNvSpPr>
            <a:spLocks noGrp="1"/>
          </p:cNvSpPr>
          <p:nvPr>
            <p:ph sz="quarter" idx="13"/>
          </p:nvPr>
        </p:nvSpPr>
        <p:spPr>
          <a:xfrm>
            <a:off x="370663" y="1131351"/>
            <a:ext cx="11335783" cy="3115529"/>
          </a:xfrm>
        </p:spPr>
        <p:txBody>
          <a:bodyPr/>
          <a:lstStyle/>
          <a:p>
            <a:r>
              <a:rPr lang="en-US" dirty="0"/>
              <a:t>The Mapping of the Dedup Key Fields is done according to the table at </a:t>
            </a:r>
            <a:r>
              <a:rPr lang="en-US" dirty="0">
                <a:hlinkClick r:id="rId2"/>
              </a:rPr>
              <a:t>Mapping Dedup Key Fields</a:t>
            </a:r>
            <a:r>
              <a:rPr lang="en-US" dirty="0"/>
              <a:t> (this can also be customized, more on that later).</a:t>
            </a:r>
          </a:p>
          <a:p>
            <a:r>
              <a:rPr lang="en-US" dirty="0"/>
              <a:t>The default table for these keys is in the online help at </a:t>
            </a:r>
            <a:r>
              <a:rPr lang="en-US" dirty="0">
                <a:hlinkClick r:id="rId2"/>
              </a:rPr>
              <a:t>Mapping Dedup Key Fields</a:t>
            </a:r>
            <a:r>
              <a:rPr lang="en-US" dirty="0"/>
              <a:t> . </a:t>
            </a:r>
          </a:p>
          <a:p>
            <a:r>
              <a:rPr lang="en-US" dirty="0"/>
              <a:t>Each of these keys gets combined into a “Complete Key” used for deduping and FRBRizing.</a:t>
            </a:r>
          </a:p>
          <a:p>
            <a:r>
              <a:rPr lang="en-US" dirty="0"/>
              <a:t>The “Complete Key” combinations can be viewed (and customized) at “Configuration &gt; Discovery &gt; Other &gt; Dedup/FRBR Complete Key Combination”</a:t>
            </a:r>
          </a:p>
          <a:p>
            <a:r>
              <a:rPr lang="en-US" dirty="0"/>
              <a:t>The table shows, for MARC21, UNIMARC, and DC data formats, how the fields from each source record are mapped and stored in Primo VE for Dedup keys.</a:t>
            </a:r>
          </a:p>
          <a:p>
            <a:r>
              <a:rPr lang="en-US" dirty="0"/>
              <a:t>Let’s look at some examples (on next slides).</a:t>
            </a:r>
          </a:p>
          <a:p>
            <a:endParaRPr lang="en-US" dirty="0"/>
          </a:p>
          <a:p>
            <a:endParaRPr lang="en-US" dirty="0"/>
          </a:p>
        </p:txBody>
      </p:sp>
    </p:spTree>
    <p:extLst>
      <p:ext uri="{BB962C8B-B14F-4D97-AF65-F5344CB8AC3E}">
        <p14:creationId xmlns:p14="http://schemas.microsoft.com/office/powerpoint/2010/main" val="573422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9CAA6-5505-B09E-4CB9-6D334BCBD89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907D980B-EE91-3409-9344-40DFB125C164}"/>
              </a:ext>
            </a:extLst>
          </p:cNvPr>
          <p:cNvPicPr>
            <a:picLocks noChangeAspect="1"/>
          </p:cNvPicPr>
          <p:nvPr/>
        </p:nvPicPr>
        <p:blipFill>
          <a:blip r:embed="rId2"/>
          <a:stretch>
            <a:fillRect/>
          </a:stretch>
        </p:blipFill>
        <p:spPr>
          <a:xfrm>
            <a:off x="1481" y="2771297"/>
            <a:ext cx="12188952" cy="3779849"/>
          </a:xfrm>
          <a:prstGeom prst="rect">
            <a:avLst/>
          </a:prstGeom>
          <a:ln>
            <a:solidFill>
              <a:schemeClr val="tx1"/>
            </a:solidFill>
          </a:ln>
        </p:spPr>
      </p:pic>
      <p:pic>
        <p:nvPicPr>
          <p:cNvPr id="5" name="Picture 4">
            <a:extLst>
              <a:ext uri="{FF2B5EF4-FFF2-40B4-BE49-F238E27FC236}">
                <a16:creationId xmlns:a16="http://schemas.microsoft.com/office/drawing/2014/main" id="{A8085A67-1BAD-BE7C-F83A-3F2EE6C03E57}"/>
              </a:ext>
            </a:extLst>
          </p:cNvPr>
          <p:cNvPicPr>
            <a:picLocks noChangeAspect="1"/>
          </p:cNvPicPr>
          <p:nvPr/>
        </p:nvPicPr>
        <p:blipFill>
          <a:blip r:embed="rId3"/>
          <a:stretch>
            <a:fillRect/>
          </a:stretch>
        </p:blipFill>
        <p:spPr>
          <a:xfrm>
            <a:off x="0" y="2176730"/>
            <a:ext cx="12192000" cy="592360"/>
          </a:xfrm>
          <a:prstGeom prst="rect">
            <a:avLst/>
          </a:prstGeom>
        </p:spPr>
      </p:pic>
      <p:sp>
        <p:nvSpPr>
          <p:cNvPr id="10" name="Title 9">
            <a:extLst>
              <a:ext uri="{FF2B5EF4-FFF2-40B4-BE49-F238E27FC236}">
                <a16:creationId xmlns:a16="http://schemas.microsoft.com/office/drawing/2014/main" id="{987E78AE-2498-CE15-AA91-45A4C8316608}"/>
              </a:ext>
            </a:extLst>
          </p:cNvPr>
          <p:cNvSpPr>
            <a:spLocks noGrp="1"/>
          </p:cNvSpPr>
          <p:nvPr>
            <p:ph type="title"/>
          </p:nvPr>
        </p:nvSpPr>
        <p:spPr/>
        <p:txBody>
          <a:bodyPr/>
          <a:lstStyle/>
          <a:p>
            <a:r>
              <a:rPr lang="en-US" dirty="0"/>
              <a:t>The Mapping of the Dedup Key Fields</a:t>
            </a:r>
            <a:endParaRPr lang="en-NL" dirty="0"/>
          </a:p>
        </p:txBody>
      </p:sp>
      <p:sp>
        <p:nvSpPr>
          <p:cNvPr id="9" name="Slide Number Placeholder 5">
            <a:extLst>
              <a:ext uri="{FF2B5EF4-FFF2-40B4-BE49-F238E27FC236}">
                <a16:creationId xmlns:a16="http://schemas.microsoft.com/office/drawing/2014/main" id="{2DF9D588-E2BE-523F-6B86-DFD6352725C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33</a:t>
            </a:fld>
            <a:endParaRPr lang="en-GB" dirty="0"/>
          </a:p>
        </p:txBody>
      </p:sp>
      <p:sp>
        <p:nvSpPr>
          <p:cNvPr id="12" name="TextBox 11">
            <a:extLst>
              <a:ext uri="{FF2B5EF4-FFF2-40B4-BE49-F238E27FC236}">
                <a16:creationId xmlns:a16="http://schemas.microsoft.com/office/drawing/2014/main" id="{B93A8355-203A-6742-79E2-87DEA7A6478F}"/>
              </a:ext>
            </a:extLst>
          </p:cNvPr>
          <p:cNvSpPr txBox="1"/>
          <p:nvPr/>
        </p:nvSpPr>
        <p:spPr>
          <a:xfrm>
            <a:off x="4277360" y="4450080"/>
            <a:ext cx="4368800" cy="741680"/>
          </a:xfrm>
          <a:prstGeom prst="rect">
            <a:avLst/>
          </a:prstGeom>
          <a:solidFill>
            <a:srgbClr val="FFFF00"/>
          </a:solidFill>
          <a:ln>
            <a:solidFill>
              <a:schemeClr val="tx1"/>
            </a:solidFill>
          </a:ln>
        </p:spPr>
        <p:txBody>
          <a:bodyPr wrap="square" rtlCol="0">
            <a:noAutofit/>
          </a:bodyPr>
          <a:lstStyle/>
          <a:p>
            <a:r>
              <a:rPr lang="en-US" sz="1400" dirty="0"/>
              <a:t>For MARC21 bibliographic records the Dedup Key F5 includes the Brief title from the 245 a,b,n,p for Dedup Key Field type 1</a:t>
            </a:r>
          </a:p>
          <a:p>
            <a:pPr algn="l"/>
            <a:endParaRPr lang="en-US" sz="1400" dirty="0"/>
          </a:p>
        </p:txBody>
      </p:sp>
      <p:pic>
        <p:nvPicPr>
          <p:cNvPr id="3" name="Picture 2">
            <a:extLst>
              <a:ext uri="{FF2B5EF4-FFF2-40B4-BE49-F238E27FC236}">
                <a16:creationId xmlns:a16="http://schemas.microsoft.com/office/drawing/2014/main" id="{01C07D3A-65E8-7C39-DA8A-A9395D1C6C29}"/>
              </a:ext>
            </a:extLst>
          </p:cNvPr>
          <p:cNvPicPr>
            <a:picLocks noChangeAspect="1"/>
          </p:cNvPicPr>
          <p:nvPr/>
        </p:nvPicPr>
        <p:blipFill>
          <a:blip r:embed="rId4"/>
          <a:stretch>
            <a:fillRect/>
          </a:stretch>
        </p:blipFill>
        <p:spPr>
          <a:xfrm>
            <a:off x="5047193" y="955292"/>
            <a:ext cx="6039693" cy="895475"/>
          </a:xfrm>
          <a:prstGeom prst="rect">
            <a:avLst/>
          </a:prstGeom>
          <a:ln>
            <a:solidFill>
              <a:schemeClr val="tx1"/>
            </a:solidFill>
          </a:ln>
        </p:spPr>
      </p:pic>
      <p:cxnSp>
        <p:nvCxnSpPr>
          <p:cNvPr id="6" name="Straight Connector 5">
            <a:extLst>
              <a:ext uri="{FF2B5EF4-FFF2-40B4-BE49-F238E27FC236}">
                <a16:creationId xmlns:a16="http://schemas.microsoft.com/office/drawing/2014/main" id="{07ECFFB3-70E2-C8EB-F4C4-AD96CD5B83E0}"/>
              </a:ext>
            </a:extLst>
          </p:cNvPr>
          <p:cNvCxnSpPr/>
          <p:nvPr/>
        </p:nvCxnSpPr>
        <p:spPr>
          <a:xfrm flipH="1">
            <a:off x="3718560" y="1403029"/>
            <a:ext cx="1328633"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38CDDCE-2F1D-90A8-0093-06313709C4E6}"/>
              </a:ext>
            </a:extLst>
          </p:cNvPr>
          <p:cNvCxnSpPr>
            <a:cxnSpLocks/>
          </p:cNvCxnSpPr>
          <p:nvPr/>
        </p:nvCxnSpPr>
        <p:spPr>
          <a:xfrm>
            <a:off x="3718560" y="1403029"/>
            <a:ext cx="0" cy="7737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37A5C49-A37B-4240-28F4-636868E6C1B3}"/>
              </a:ext>
            </a:extLst>
          </p:cNvPr>
          <p:cNvSpPr txBox="1"/>
          <p:nvPr/>
        </p:nvSpPr>
        <p:spPr>
          <a:xfrm>
            <a:off x="162560" y="1088767"/>
            <a:ext cx="2407911" cy="309755"/>
          </a:xfrm>
          <a:prstGeom prst="rect">
            <a:avLst/>
          </a:prstGeom>
          <a:solidFill>
            <a:srgbClr val="FFFF00"/>
          </a:solidFill>
          <a:ln>
            <a:solidFill>
              <a:schemeClr val="tx1"/>
            </a:solidFill>
          </a:ln>
        </p:spPr>
        <p:txBody>
          <a:bodyPr wrap="square" rtlCol="0">
            <a:noAutofit/>
          </a:bodyPr>
          <a:lstStyle/>
          <a:p>
            <a:r>
              <a:rPr lang="en-US" sz="1400" dirty="0"/>
              <a:t>F5 is “Brief title” for type 1</a:t>
            </a:r>
          </a:p>
          <a:p>
            <a:pPr algn="l"/>
            <a:endParaRPr lang="en-US" sz="1400" dirty="0"/>
          </a:p>
        </p:txBody>
      </p:sp>
      <p:sp>
        <p:nvSpPr>
          <p:cNvPr id="4" name="Rectangle 3">
            <a:extLst>
              <a:ext uri="{FF2B5EF4-FFF2-40B4-BE49-F238E27FC236}">
                <a16:creationId xmlns:a16="http://schemas.microsoft.com/office/drawing/2014/main" id="{5D9E71FC-0CD0-9681-4EB0-53DF8A16D0C0}"/>
              </a:ext>
            </a:extLst>
          </p:cNvPr>
          <p:cNvSpPr/>
          <p:nvPr/>
        </p:nvSpPr>
        <p:spPr>
          <a:xfrm>
            <a:off x="0" y="2905760"/>
            <a:ext cx="47752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3018ED2F-BB20-10DE-06D6-EAAD48E775F2}"/>
              </a:ext>
            </a:extLst>
          </p:cNvPr>
          <p:cNvSpPr/>
          <p:nvPr/>
        </p:nvSpPr>
        <p:spPr>
          <a:xfrm>
            <a:off x="1330960" y="2905760"/>
            <a:ext cx="80264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EA1AE24E-4387-F167-FBAF-41D46B87E220}"/>
              </a:ext>
            </a:extLst>
          </p:cNvPr>
          <p:cNvSpPr/>
          <p:nvPr/>
        </p:nvSpPr>
        <p:spPr>
          <a:xfrm>
            <a:off x="3281680" y="2905760"/>
            <a:ext cx="31496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D9F58CF7-F536-A0EE-2947-289D65996784}"/>
              </a:ext>
            </a:extLst>
          </p:cNvPr>
          <p:cNvSpPr/>
          <p:nvPr/>
        </p:nvSpPr>
        <p:spPr>
          <a:xfrm>
            <a:off x="4551680" y="2905760"/>
            <a:ext cx="88392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742482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3068C-7BB3-69EA-76C6-24DE5E971F5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7BE3ACD-FA85-6A35-8E69-6606FD7C2A9A}"/>
              </a:ext>
            </a:extLst>
          </p:cNvPr>
          <p:cNvSpPr>
            <a:spLocks noGrp="1"/>
          </p:cNvSpPr>
          <p:nvPr>
            <p:ph type="title"/>
          </p:nvPr>
        </p:nvSpPr>
        <p:spPr/>
        <p:txBody>
          <a:bodyPr/>
          <a:lstStyle/>
          <a:p>
            <a:r>
              <a:rPr lang="en-US" dirty="0"/>
              <a:t>The Mapping of the Dedup Key Fields</a:t>
            </a:r>
            <a:endParaRPr lang="en-NL" dirty="0"/>
          </a:p>
        </p:txBody>
      </p:sp>
      <p:sp>
        <p:nvSpPr>
          <p:cNvPr id="9" name="Slide Number Placeholder 5">
            <a:extLst>
              <a:ext uri="{FF2B5EF4-FFF2-40B4-BE49-F238E27FC236}">
                <a16:creationId xmlns:a16="http://schemas.microsoft.com/office/drawing/2014/main" id="{8A5AA115-07B6-6ED1-EDBC-D79033E830C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34</a:t>
            </a:fld>
            <a:endParaRPr lang="en-GB" dirty="0"/>
          </a:p>
        </p:txBody>
      </p:sp>
      <p:sp>
        <p:nvSpPr>
          <p:cNvPr id="11" name="Content Placeholder 10">
            <a:extLst>
              <a:ext uri="{FF2B5EF4-FFF2-40B4-BE49-F238E27FC236}">
                <a16:creationId xmlns:a16="http://schemas.microsoft.com/office/drawing/2014/main" id="{4D5EFE90-5203-7401-0E07-EFDF44E56BB9}"/>
              </a:ext>
            </a:extLst>
          </p:cNvPr>
          <p:cNvSpPr>
            <a:spLocks noGrp="1"/>
          </p:cNvSpPr>
          <p:nvPr>
            <p:ph sz="quarter" idx="13"/>
          </p:nvPr>
        </p:nvSpPr>
        <p:spPr>
          <a:xfrm>
            <a:off x="370663" y="1131351"/>
            <a:ext cx="11335783" cy="727929"/>
          </a:xfrm>
        </p:spPr>
        <p:txBody>
          <a:bodyPr/>
          <a:lstStyle/>
          <a:p>
            <a:r>
              <a:rPr lang="en-US" dirty="0"/>
              <a:t>At “Configuration &gt; Discovery &gt; Other &gt; Dedup/FRBR Complete Key Combination” we can see that the F5 is “Brief Title” for type 1 for dedup</a:t>
            </a:r>
          </a:p>
          <a:p>
            <a:endParaRPr lang="en-US" dirty="0"/>
          </a:p>
          <a:p>
            <a:endParaRPr lang="en-US" dirty="0"/>
          </a:p>
        </p:txBody>
      </p:sp>
      <p:pic>
        <p:nvPicPr>
          <p:cNvPr id="3" name="Picture 2">
            <a:extLst>
              <a:ext uri="{FF2B5EF4-FFF2-40B4-BE49-F238E27FC236}">
                <a16:creationId xmlns:a16="http://schemas.microsoft.com/office/drawing/2014/main" id="{0C9A02E1-062A-7AE7-4A59-9A9C023F5AC9}"/>
              </a:ext>
            </a:extLst>
          </p:cNvPr>
          <p:cNvPicPr>
            <a:picLocks noChangeAspect="1"/>
          </p:cNvPicPr>
          <p:nvPr/>
        </p:nvPicPr>
        <p:blipFill>
          <a:blip r:embed="rId2"/>
          <a:stretch>
            <a:fillRect/>
          </a:stretch>
        </p:blipFill>
        <p:spPr>
          <a:xfrm>
            <a:off x="71120" y="1950037"/>
            <a:ext cx="12192000" cy="4506266"/>
          </a:xfrm>
          <a:prstGeom prst="rect">
            <a:avLst/>
          </a:prstGeom>
          <a:ln>
            <a:solidFill>
              <a:schemeClr val="tx1"/>
            </a:solidFill>
          </a:ln>
        </p:spPr>
      </p:pic>
      <p:sp>
        <p:nvSpPr>
          <p:cNvPr id="4" name="Rectangle 3">
            <a:extLst>
              <a:ext uri="{FF2B5EF4-FFF2-40B4-BE49-F238E27FC236}">
                <a16:creationId xmlns:a16="http://schemas.microsoft.com/office/drawing/2014/main" id="{9A2AB4CE-7FF1-2AC5-2B75-75E0B1C7AEA3}"/>
              </a:ext>
            </a:extLst>
          </p:cNvPr>
          <p:cNvSpPr/>
          <p:nvPr/>
        </p:nvSpPr>
        <p:spPr>
          <a:xfrm>
            <a:off x="91440" y="2479040"/>
            <a:ext cx="670560" cy="309766"/>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5" name="Rectangle 4">
            <a:extLst>
              <a:ext uri="{FF2B5EF4-FFF2-40B4-BE49-F238E27FC236}">
                <a16:creationId xmlns:a16="http://schemas.microsoft.com/office/drawing/2014/main" id="{7CA2DBD7-85A3-24F1-F18B-70EAAE08AA1D}"/>
              </a:ext>
            </a:extLst>
          </p:cNvPr>
          <p:cNvSpPr/>
          <p:nvPr/>
        </p:nvSpPr>
        <p:spPr>
          <a:xfrm>
            <a:off x="2357120" y="392176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6" name="Rectangle 5">
            <a:extLst>
              <a:ext uri="{FF2B5EF4-FFF2-40B4-BE49-F238E27FC236}">
                <a16:creationId xmlns:a16="http://schemas.microsoft.com/office/drawing/2014/main" id="{7176B16C-2FFE-C4F5-33F6-4D1D715C9351}"/>
              </a:ext>
            </a:extLst>
          </p:cNvPr>
          <p:cNvSpPr/>
          <p:nvPr/>
        </p:nvSpPr>
        <p:spPr>
          <a:xfrm>
            <a:off x="7437120" y="3921760"/>
            <a:ext cx="53848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7" name="Rectangle 6">
            <a:extLst>
              <a:ext uri="{FF2B5EF4-FFF2-40B4-BE49-F238E27FC236}">
                <a16:creationId xmlns:a16="http://schemas.microsoft.com/office/drawing/2014/main" id="{2E9290A3-AC00-4996-1A33-F7EC47C8467E}"/>
              </a:ext>
            </a:extLst>
          </p:cNvPr>
          <p:cNvSpPr/>
          <p:nvPr/>
        </p:nvSpPr>
        <p:spPr>
          <a:xfrm>
            <a:off x="3921760" y="504952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8" name="Rectangle 7">
            <a:extLst>
              <a:ext uri="{FF2B5EF4-FFF2-40B4-BE49-F238E27FC236}">
                <a16:creationId xmlns:a16="http://schemas.microsoft.com/office/drawing/2014/main" id="{558FAC18-B60D-9EB4-EFC2-F05AB6AA3E28}"/>
              </a:ext>
            </a:extLst>
          </p:cNvPr>
          <p:cNvSpPr/>
          <p:nvPr/>
        </p:nvSpPr>
        <p:spPr>
          <a:xfrm>
            <a:off x="7416800" y="5049520"/>
            <a:ext cx="53848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2" name="Rectangle 11">
            <a:extLst>
              <a:ext uri="{FF2B5EF4-FFF2-40B4-BE49-F238E27FC236}">
                <a16:creationId xmlns:a16="http://schemas.microsoft.com/office/drawing/2014/main" id="{3BE0B7EC-78F5-4BF2-4937-9A7890552D7D}"/>
              </a:ext>
            </a:extLst>
          </p:cNvPr>
          <p:cNvSpPr/>
          <p:nvPr/>
        </p:nvSpPr>
        <p:spPr>
          <a:xfrm>
            <a:off x="2743200" y="615696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3" name="Rectangle 12">
            <a:extLst>
              <a:ext uri="{FF2B5EF4-FFF2-40B4-BE49-F238E27FC236}">
                <a16:creationId xmlns:a16="http://schemas.microsoft.com/office/drawing/2014/main" id="{5AE64E11-E79F-98CA-D83A-73C9642EEAD7}"/>
              </a:ext>
            </a:extLst>
          </p:cNvPr>
          <p:cNvSpPr/>
          <p:nvPr/>
        </p:nvSpPr>
        <p:spPr>
          <a:xfrm>
            <a:off x="7416800" y="6156960"/>
            <a:ext cx="53848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4" name="Rectangle 13">
            <a:extLst>
              <a:ext uri="{FF2B5EF4-FFF2-40B4-BE49-F238E27FC236}">
                <a16:creationId xmlns:a16="http://schemas.microsoft.com/office/drawing/2014/main" id="{33416B91-E001-6493-B9ED-8D691C93B800}"/>
              </a:ext>
            </a:extLst>
          </p:cNvPr>
          <p:cNvSpPr/>
          <p:nvPr/>
        </p:nvSpPr>
        <p:spPr>
          <a:xfrm>
            <a:off x="5740400" y="392176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5" name="Rectangle 14">
            <a:extLst>
              <a:ext uri="{FF2B5EF4-FFF2-40B4-BE49-F238E27FC236}">
                <a16:creationId xmlns:a16="http://schemas.microsoft.com/office/drawing/2014/main" id="{47EACDFA-B08E-6B07-6BB1-C762674A5BCF}"/>
              </a:ext>
            </a:extLst>
          </p:cNvPr>
          <p:cNvSpPr/>
          <p:nvPr/>
        </p:nvSpPr>
        <p:spPr>
          <a:xfrm>
            <a:off x="5770880" y="505968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6" name="Rectangle 15">
            <a:extLst>
              <a:ext uri="{FF2B5EF4-FFF2-40B4-BE49-F238E27FC236}">
                <a16:creationId xmlns:a16="http://schemas.microsoft.com/office/drawing/2014/main" id="{BBF43D9C-0170-B150-B5DE-87EF638B7339}"/>
              </a:ext>
            </a:extLst>
          </p:cNvPr>
          <p:cNvSpPr/>
          <p:nvPr/>
        </p:nvSpPr>
        <p:spPr>
          <a:xfrm>
            <a:off x="5740400" y="616712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7" name="Rectangle 16">
            <a:extLst>
              <a:ext uri="{FF2B5EF4-FFF2-40B4-BE49-F238E27FC236}">
                <a16:creationId xmlns:a16="http://schemas.microsoft.com/office/drawing/2014/main" id="{F839155A-DF65-9DD7-BF39-A3BF825F93A5}"/>
              </a:ext>
            </a:extLst>
          </p:cNvPr>
          <p:cNvSpPr/>
          <p:nvPr/>
        </p:nvSpPr>
        <p:spPr>
          <a:xfrm>
            <a:off x="1361440" y="3271520"/>
            <a:ext cx="99568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8" name="TextBox 17">
            <a:extLst>
              <a:ext uri="{FF2B5EF4-FFF2-40B4-BE49-F238E27FC236}">
                <a16:creationId xmlns:a16="http://schemas.microsoft.com/office/drawing/2014/main" id="{E51B6717-CC38-A2FD-673E-66E3D9207571}"/>
              </a:ext>
            </a:extLst>
          </p:cNvPr>
          <p:cNvSpPr txBox="1"/>
          <p:nvPr/>
        </p:nvSpPr>
        <p:spPr>
          <a:xfrm>
            <a:off x="3190240" y="2397760"/>
            <a:ext cx="2580640" cy="538480"/>
          </a:xfrm>
          <a:prstGeom prst="rect">
            <a:avLst/>
          </a:prstGeom>
          <a:solidFill>
            <a:schemeClr val="accent3"/>
          </a:solidFill>
          <a:ln>
            <a:solidFill>
              <a:schemeClr val="accent2"/>
            </a:solidFill>
          </a:ln>
        </p:spPr>
        <p:txBody>
          <a:bodyPr wrap="square" rtlCol="0">
            <a:noAutofit/>
          </a:bodyPr>
          <a:lstStyle/>
          <a:p>
            <a:pPr algn="l"/>
            <a:r>
              <a:rPr lang="en-US" sz="1400" dirty="0"/>
              <a:t>Here we see that F5 is part of several “Complete Keys”</a:t>
            </a:r>
          </a:p>
        </p:txBody>
      </p:sp>
    </p:spTree>
    <p:extLst>
      <p:ext uri="{BB962C8B-B14F-4D97-AF65-F5344CB8AC3E}">
        <p14:creationId xmlns:p14="http://schemas.microsoft.com/office/powerpoint/2010/main" val="2883721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343A5-59DE-FF8E-0913-BA799396FB2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1CE4DC0-2FE2-BE55-FC3F-82BE6350F5B8}"/>
              </a:ext>
            </a:extLst>
          </p:cNvPr>
          <p:cNvPicPr>
            <a:picLocks noChangeAspect="1"/>
          </p:cNvPicPr>
          <p:nvPr/>
        </p:nvPicPr>
        <p:blipFill>
          <a:blip r:embed="rId2"/>
          <a:stretch>
            <a:fillRect/>
          </a:stretch>
        </p:blipFill>
        <p:spPr>
          <a:xfrm>
            <a:off x="20320" y="2775065"/>
            <a:ext cx="12192000" cy="1551709"/>
          </a:xfrm>
          <a:prstGeom prst="rect">
            <a:avLst/>
          </a:prstGeom>
          <a:ln>
            <a:solidFill>
              <a:schemeClr val="tx1"/>
            </a:solidFill>
          </a:ln>
        </p:spPr>
      </p:pic>
      <p:sp>
        <p:nvSpPr>
          <p:cNvPr id="10" name="Title 9">
            <a:extLst>
              <a:ext uri="{FF2B5EF4-FFF2-40B4-BE49-F238E27FC236}">
                <a16:creationId xmlns:a16="http://schemas.microsoft.com/office/drawing/2014/main" id="{3CFF6911-EA00-93AC-4918-182F9DEB4D3D}"/>
              </a:ext>
            </a:extLst>
          </p:cNvPr>
          <p:cNvSpPr>
            <a:spLocks noGrp="1"/>
          </p:cNvSpPr>
          <p:nvPr>
            <p:ph type="title"/>
          </p:nvPr>
        </p:nvSpPr>
        <p:spPr/>
        <p:txBody>
          <a:bodyPr/>
          <a:lstStyle/>
          <a:p>
            <a:r>
              <a:rPr lang="en-US" dirty="0"/>
              <a:t>The Mapping of the Dedup Key Fields</a:t>
            </a:r>
            <a:endParaRPr lang="en-NL" dirty="0"/>
          </a:p>
        </p:txBody>
      </p:sp>
      <p:sp>
        <p:nvSpPr>
          <p:cNvPr id="9" name="Slide Number Placeholder 5">
            <a:extLst>
              <a:ext uri="{FF2B5EF4-FFF2-40B4-BE49-F238E27FC236}">
                <a16:creationId xmlns:a16="http://schemas.microsoft.com/office/drawing/2014/main" id="{F40CE8DC-D363-A9D4-B440-AA263A60EBD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35</a:t>
            </a:fld>
            <a:endParaRPr lang="en-GB" dirty="0"/>
          </a:p>
        </p:txBody>
      </p:sp>
      <p:pic>
        <p:nvPicPr>
          <p:cNvPr id="7" name="Picture 6">
            <a:extLst>
              <a:ext uri="{FF2B5EF4-FFF2-40B4-BE49-F238E27FC236}">
                <a16:creationId xmlns:a16="http://schemas.microsoft.com/office/drawing/2014/main" id="{FD79EA12-9999-033E-36D3-9D1D7EED5189}"/>
              </a:ext>
            </a:extLst>
          </p:cNvPr>
          <p:cNvPicPr>
            <a:picLocks noChangeAspect="1"/>
          </p:cNvPicPr>
          <p:nvPr/>
        </p:nvPicPr>
        <p:blipFill>
          <a:blip r:embed="rId3"/>
          <a:stretch>
            <a:fillRect/>
          </a:stretch>
        </p:blipFill>
        <p:spPr>
          <a:xfrm>
            <a:off x="0" y="2177780"/>
            <a:ext cx="12192000" cy="592360"/>
          </a:xfrm>
          <a:prstGeom prst="rect">
            <a:avLst/>
          </a:prstGeom>
        </p:spPr>
      </p:pic>
      <p:sp>
        <p:nvSpPr>
          <p:cNvPr id="8" name="TextBox 7">
            <a:extLst>
              <a:ext uri="{FF2B5EF4-FFF2-40B4-BE49-F238E27FC236}">
                <a16:creationId xmlns:a16="http://schemas.microsoft.com/office/drawing/2014/main" id="{0403A7B5-40D3-DE0C-1610-79D32802E102}"/>
              </a:ext>
            </a:extLst>
          </p:cNvPr>
          <p:cNvSpPr txBox="1"/>
          <p:nvPr/>
        </p:nvSpPr>
        <p:spPr>
          <a:xfrm>
            <a:off x="1524000" y="3643769"/>
            <a:ext cx="4663440" cy="741680"/>
          </a:xfrm>
          <a:prstGeom prst="rect">
            <a:avLst/>
          </a:prstGeom>
          <a:solidFill>
            <a:srgbClr val="FFFF00"/>
          </a:solidFill>
          <a:ln>
            <a:solidFill>
              <a:schemeClr val="tx1"/>
            </a:solidFill>
          </a:ln>
        </p:spPr>
        <p:txBody>
          <a:bodyPr wrap="square" rtlCol="0">
            <a:noAutofit/>
          </a:bodyPr>
          <a:lstStyle/>
          <a:p>
            <a:r>
              <a:rPr lang="en-US" sz="1400" dirty="0"/>
              <a:t>For MARC21 bibliographic records the Dedup Key F11 includes the Main entry from the </a:t>
            </a:r>
            <a:r>
              <a:rPr lang="pt-BR" sz="1400" dirty="0"/>
              <a:t>100 a,b,c,d,q </a:t>
            </a:r>
            <a:r>
              <a:rPr lang="en-US" sz="1400" dirty="0"/>
              <a:t> or the 111a,c,d,e,n,q for Dedup Key Field type 1</a:t>
            </a:r>
          </a:p>
          <a:p>
            <a:pPr algn="l"/>
            <a:endParaRPr lang="en-US" sz="1400" dirty="0"/>
          </a:p>
        </p:txBody>
      </p:sp>
      <p:pic>
        <p:nvPicPr>
          <p:cNvPr id="2" name="Picture 1">
            <a:extLst>
              <a:ext uri="{FF2B5EF4-FFF2-40B4-BE49-F238E27FC236}">
                <a16:creationId xmlns:a16="http://schemas.microsoft.com/office/drawing/2014/main" id="{DFCCBF65-274A-9E99-548A-080A780A71EE}"/>
              </a:ext>
            </a:extLst>
          </p:cNvPr>
          <p:cNvPicPr>
            <a:picLocks noChangeAspect="1"/>
          </p:cNvPicPr>
          <p:nvPr/>
        </p:nvPicPr>
        <p:blipFill>
          <a:blip r:embed="rId4"/>
          <a:stretch>
            <a:fillRect/>
          </a:stretch>
        </p:blipFill>
        <p:spPr>
          <a:xfrm>
            <a:off x="5047193" y="955292"/>
            <a:ext cx="6039693" cy="895475"/>
          </a:xfrm>
          <a:prstGeom prst="rect">
            <a:avLst/>
          </a:prstGeom>
          <a:ln>
            <a:solidFill>
              <a:schemeClr val="tx1"/>
            </a:solidFill>
          </a:ln>
        </p:spPr>
      </p:pic>
      <p:cxnSp>
        <p:nvCxnSpPr>
          <p:cNvPr id="3" name="Straight Connector 2">
            <a:extLst>
              <a:ext uri="{FF2B5EF4-FFF2-40B4-BE49-F238E27FC236}">
                <a16:creationId xmlns:a16="http://schemas.microsoft.com/office/drawing/2014/main" id="{E7F92A33-8927-8DD7-2676-0744AE003562}"/>
              </a:ext>
            </a:extLst>
          </p:cNvPr>
          <p:cNvCxnSpPr/>
          <p:nvPr/>
        </p:nvCxnSpPr>
        <p:spPr>
          <a:xfrm flipH="1">
            <a:off x="3718560" y="1403029"/>
            <a:ext cx="1328633"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FE8DECC-319E-E61D-D3D1-2052DC8CB880}"/>
              </a:ext>
            </a:extLst>
          </p:cNvPr>
          <p:cNvCxnSpPr>
            <a:cxnSpLocks/>
          </p:cNvCxnSpPr>
          <p:nvPr/>
        </p:nvCxnSpPr>
        <p:spPr>
          <a:xfrm>
            <a:off x="3718560" y="1403029"/>
            <a:ext cx="0" cy="7737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982AFCD-17F2-300E-52E9-4C0BAB1F4693}"/>
              </a:ext>
            </a:extLst>
          </p:cNvPr>
          <p:cNvSpPr txBox="1"/>
          <p:nvPr/>
        </p:nvSpPr>
        <p:spPr>
          <a:xfrm>
            <a:off x="162559" y="1088766"/>
            <a:ext cx="2600957" cy="364545"/>
          </a:xfrm>
          <a:prstGeom prst="rect">
            <a:avLst/>
          </a:prstGeom>
          <a:solidFill>
            <a:srgbClr val="FFFF00"/>
          </a:solidFill>
          <a:ln>
            <a:solidFill>
              <a:schemeClr val="tx1"/>
            </a:solidFill>
          </a:ln>
        </p:spPr>
        <p:txBody>
          <a:bodyPr wrap="square" rtlCol="0">
            <a:noAutofit/>
          </a:bodyPr>
          <a:lstStyle/>
          <a:p>
            <a:r>
              <a:rPr lang="en-US" sz="1400" dirty="0"/>
              <a:t>F11 is “Main entry” for type 1</a:t>
            </a:r>
          </a:p>
          <a:p>
            <a:endParaRPr lang="en-US" sz="1400" dirty="0"/>
          </a:p>
          <a:p>
            <a:pPr algn="l"/>
            <a:endParaRPr lang="en-US" sz="1400" dirty="0"/>
          </a:p>
        </p:txBody>
      </p:sp>
      <p:sp>
        <p:nvSpPr>
          <p:cNvPr id="6" name="Rectangle 5">
            <a:extLst>
              <a:ext uri="{FF2B5EF4-FFF2-40B4-BE49-F238E27FC236}">
                <a16:creationId xmlns:a16="http://schemas.microsoft.com/office/drawing/2014/main" id="{6019739B-3E99-DA7B-CD17-CFA1D242EEDB}"/>
              </a:ext>
            </a:extLst>
          </p:cNvPr>
          <p:cNvSpPr/>
          <p:nvPr/>
        </p:nvSpPr>
        <p:spPr>
          <a:xfrm>
            <a:off x="40640" y="2905760"/>
            <a:ext cx="47752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9747710F-5EF4-8FBE-8EBE-CF706EE99A2C}"/>
              </a:ext>
            </a:extLst>
          </p:cNvPr>
          <p:cNvSpPr/>
          <p:nvPr/>
        </p:nvSpPr>
        <p:spPr>
          <a:xfrm>
            <a:off x="1371600" y="2905760"/>
            <a:ext cx="80264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EBCBB99D-FB60-A5F6-5F9E-85D7EC7F1D0C}"/>
              </a:ext>
            </a:extLst>
          </p:cNvPr>
          <p:cNvSpPr/>
          <p:nvPr/>
        </p:nvSpPr>
        <p:spPr>
          <a:xfrm>
            <a:off x="3281680" y="2905760"/>
            <a:ext cx="31496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B50E0C53-3F82-DFF0-1D2C-074C59178826}"/>
              </a:ext>
            </a:extLst>
          </p:cNvPr>
          <p:cNvSpPr/>
          <p:nvPr/>
        </p:nvSpPr>
        <p:spPr>
          <a:xfrm>
            <a:off x="4592320" y="2905760"/>
            <a:ext cx="94488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728273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CAAC1-99A6-0621-8ED6-30D50F335044}"/>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5ADB556-956B-CC28-3242-165617755B32}"/>
              </a:ext>
            </a:extLst>
          </p:cNvPr>
          <p:cNvPicPr>
            <a:picLocks noChangeAspect="1"/>
          </p:cNvPicPr>
          <p:nvPr/>
        </p:nvPicPr>
        <p:blipFill>
          <a:blip r:embed="rId2"/>
          <a:stretch>
            <a:fillRect/>
          </a:stretch>
        </p:blipFill>
        <p:spPr>
          <a:xfrm>
            <a:off x="0" y="2803178"/>
            <a:ext cx="12192000" cy="2694364"/>
          </a:xfrm>
          <a:prstGeom prst="rect">
            <a:avLst/>
          </a:prstGeom>
          <a:ln>
            <a:solidFill>
              <a:schemeClr val="tx1"/>
            </a:solidFill>
          </a:ln>
        </p:spPr>
      </p:pic>
      <p:sp>
        <p:nvSpPr>
          <p:cNvPr id="10" name="Title 9">
            <a:extLst>
              <a:ext uri="{FF2B5EF4-FFF2-40B4-BE49-F238E27FC236}">
                <a16:creationId xmlns:a16="http://schemas.microsoft.com/office/drawing/2014/main" id="{5802EAFA-1831-056D-A30D-F1DFC88F138F}"/>
              </a:ext>
            </a:extLst>
          </p:cNvPr>
          <p:cNvSpPr>
            <a:spLocks noGrp="1"/>
          </p:cNvSpPr>
          <p:nvPr>
            <p:ph type="title"/>
          </p:nvPr>
        </p:nvSpPr>
        <p:spPr/>
        <p:txBody>
          <a:bodyPr/>
          <a:lstStyle/>
          <a:p>
            <a:r>
              <a:rPr lang="en-US" dirty="0"/>
              <a:t>The Mapping of the Dedup Key Fields</a:t>
            </a:r>
            <a:endParaRPr lang="en-NL" dirty="0"/>
          </a:p>
        </p:txBody>
      </p:sp>
      <p:sp>
        <p:nvSpPr>
          <p:cNvPr id="9" name="Slide Number Placeholder 5">
            <a:extLst>
              <a:ext uri="{FF2B5EF4-FFF2-40B4-BE49-F238E27FC236}">
                <a16:creationId xmlns:a16="http://schemas.microsoft.com/office/drawing/2014/main" id="{58BAF728-721D-FF06-5808-CE03932A3AA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36</a:t>
            </a:fld>
            <a:endParaRPr lang="en-GB" dirty="0"/>
          </a:p>
        </p:txBody>
      </p:sp>
      <p:sp>
        <p:nvSpPr>
          <p:cNvPr id="11" name="Content Placeholder 10">
            <a:extLst>
              <a:ext uri="{FF2B5EF4-FFF2-40B4-BE49-F238E27FC236}">
                <a16:creationId xmlns:a16="http://schemas.microsoft.com/office/drawing/2014/main" id="{0AE12D1A-651C-4A0E-BB24-BFC9592B637A}"/>
              </a:ext>
            </a:extLst>
          </p:cNvPr>
          <p:cNvSpPr>
            <a:spLocks noGrp="1"/>
          </p:cNvSpPr>
          <p:nvPr>
            <p:ph sz="quarter" idx="13"/>
          </p:nvPr>
        </p:nvSpPr>
        <p:spPr>
          <a:xfrm>
            <a:off x="370663" y="1131351"/>
            <a:ext cx="11335783" cy="727929"/>
          </a:xfrm>
        </p:spPr>
        <p:txBody>
          <a:bodyPr/>
          <a:lstStyle/>
          <a:p>
            <a:r>
              <a:rPr lang="en-US" dirty="0"/>
              <a:t>At “Configuration &gt; Discovery &gt; Other &gt; Dedup/FRBR Complete Key Combination” we can see that the F11 is “Main Entry” for type 1 for Dedup</a:t>
            </a:r>
          </a:p>
          <a:p>
            <a:endParaRPr lang="en-US" dirty="0"/>
          </a:p>
          <a:p>
            <a:endParaRPr lang="en-US" dirty="0"/>
          </a:p>
        </p:txBody>
      </p:sp>
      <p:sp>
        <p:nvSpPr>
          <p:cNvPr id="5" name="Rectangle 4">
            <a:extLst>
              <a:ext uri="{FF2B5EF4-FFF2-40B4-BE49-F238E27FC236}">
                <a16:creationId xmlns:a16="http://schemas.microsoft.com/office/drawing/2014/main" id="{23F0C7D5-ABB1-8476-DC90-DDBC3FA65BB3}"/>
              </a:ext>
            </a:extLst>
          </p:cNvPr>
          <p:cNvSpPr/>
          <p:nvPr/>
        </p:nvSpPr>
        <p:spPr>
          <a:xfrm>
            <a:off x="2143760" y="2860677"/>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6" name="Rectangle 5">
            <a:extLst>
              <a:ext uri="{FF2B5EF4-FFF2-40B4-BE49-F238E27FC236}">
                <a16:creationId xmlns:a16="http://schemas.microsoft.com/office/drawing/2014/main" id="{7C50E592-0643-99B8-0460-886096556F4A}"/>
              </a:ext>
            </a:extLst>
          </p:cNvPr>
          <p:cNvSpPr/>
          <p:nvPr/>
        </p:nvSpPr>
        <p:spPr>
          <a:xfrm>
            <a:off x="7518400" y="2860677"/>
            <a:ext cx="67056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7" name="Rectangle 6">
            <a:extLst>
              <a:ext uri="{FF2B5EF4-FFF2-40B4-BE49-F238E27FC236}">
                <a16:creationId xmlns:a16="http://schemas.microsoft.com/office/drawing/2014/main" id="{B28061BA-41C2-C0C3-497D-B89681C39F1F}"/>
              </a:ext>
            </a:extLst>
          </p:cNvPr>
          <p:cNvSpPr/>
          <p:nvPr/>
        </p:nvSpPr>
        <p:spPr>
          <a:xfrm>
            <a:off x="2164080" y="3234645"/>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2" name="Rectangle 11">
            <a:extLst>
              <a:ext uri="{FF2B5EF4-FFF2-40B4-BE49-F238E27FC236}">
                <a16:creationId xmlns:a16="http://schemas.microsoft.com/office/drawing/2014/main" id="{5101933C-7046-F050-9E43-3E112A00A982}"/>
              </a:ext>
            </a:extLst>
          </p:cNvPr>
          <p:cNvSpPr/>
          <p:nvPr/>
        </p:nvSpPr>
        <p:spPr>
          <a:xfrm>
            <a:off x="4104640" y="362712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5" name="Rectangle 14">
            <a:extLst>
              <a:ext uri="{FF2B5EF4-FFF2-40B4-BE49-F238E27FC236}">
                <a16:creationId xmlns:a16="http://schemas.microsoft.com/office/drawing/2014/main" id="{55049759-F55E-6300-A8DE-C695838DA003}"/>
              </a:ext>
            </a:extLst>
          </p:cNvPr>
          <p:cNvSpPr/>
          <p:nvPr/>
        </p:nvSpPr>
        <p:spPr>
          <a:xfrm>
            <a:off x="7528560" y="3256917"/>
            <a:ext cx="67056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6" name="Rectangle 15">
            <a:extLst>
              <a:ext uri="{FF2B5EF4-FFF2-40B4-BE49-F238E27FC236}">
                <a16:creationId xmlns:a16="http://schemas.microsoft.com/office/drawing/2014/main" id="{F83E272C-A383-7698-D98B-A511EC00A17A}"/>
              </a:ext>
            </a:extLst>
          </p:cNvPr>
          <p:cNvSpPr/>
          <p:nvPr/>
        </p:nvSpPr>
        <p:spPr>
          <a:xfrm>
            <a:off x="9154160" y="3622677"/>
            <a:ext cx="67056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7" name="Rectangle 16">
            <a:extLst>
              <a:ext uri="{FF2B5EF4-FFF2-40B4-BE49-F238E27FC236}">
                <a16:creationId xmlns:a16="http://schemas.microsoft.com/office/drawing/2014/main" id="{BF8EAE48-6874-E83B-57F1-D5E5C26F817D}"/>
              </a:ext>
            </a:extLst>
          </p:cNvPr>
          <p:cNvSpPr/>
          <p:nvPr/>
        </p:nvSpPr>
        <p:spPr>
          <a:xfrm>
            <a:off x="9499600" y="4008757"/>
            <a:ext cx="67056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8" name="Rectangle 17">
            <a:extLst>
              <a:ext uri="{FF2B5EF4-FFF2-40B4-BE49-F238E27FC236}">
                <a16:creationId xmlns:a16="http://schemas.microsoft.com/office/drawing/2014/main" id="{4CCA8956-FE37-7A89-47E7-C3A52202D869}"/>
              </a:ext>
            </a:extLst>
          </p:cNvPr>
          <p:cNvSpPr/>
          <p:nvPr/>
        </p:nvSpPr>
        <p:spPr>
          <a:xfrm>
            <a:off x="8544560" y="4394837"/>
            <a:ext cx="67056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9" name="Rectangle 18">
            <a:extLst>
              <a:ext uri="{FF2B5EF4-FFF2-40B4-BE49-F238E27FC236}">
                <a16:creationId xmlns:a16="http://schemas.microsoft.com/office/drawing/2014/main" id="{4F957299-93E0-E9C8-9C8F-B644964D3706}"/>
              </a:ext>
            </a:extLst>
          </p:cNvPr>
          <p:cNvSpPr/>
          <p:nvPr/>
        </p:nvSpPr>
        <p:spPr>
          <a:xfrm>
            <a:off x="8859520" y="4770757"/>
            <a:ext cx="67056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0" name="Rectangle 19">
            <a:extLst>
              <a:ext uri="{FF2B5EF4-FFF2-40B4-BE49-F238E27FC236}">
                <a16:creationId xmlns:a16="http://schemas.microsoft.com/office/drawing/2014/main" id="{BA2D18B4-CEE9-55A9-6059-D5C7A1C77DB8}"/>
              </a:ext>
            </a:extLst>
          </p:cNvPr>
          <p:cNvSpPr/>
          <p:nvPr/>
        </p:nvSpPr>
        <p:spPr>
          <a:xfrm>
            <a:off x="8463280" y="5166997"/>
            <a:ext cx="67056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1" name="Rectangle 20">
            <a:extLst>
              <a:ext uri="{FF2B5EF4-FFF2-40B4-BE49-F238E27FC236}">
                <a16:creationId xmlns:a16="http://schemas.microsoft.com/office/drawing/2014/main" id="{BA7B15E2-6973-36B2-68AC-8A35B9B0A6A2}"/>
              </a:ext>
            </a:extLst>
          </p:cNvPr>
          <p:cNvSpPr/>
          <p:nvPr/>
        </p:nvSpPr>
        <p:spPr>
          <a:xfrm>
            <a:off x="5140960" y="4009901"/>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2" name="Rectangle 21">
            <a:extLst>
              <a:ext uri="{FF2B5EF4-FFF2-40B4-BE49-F238E27FC236}">
                <a16:creationId xmlns:a16="http://schemas.microsoft.com/office/drawing/2014/main" id="{90AB3EDE-3953-BEF8-3C8E-7D640EBAD618}"/>
              </a:ext>
            </a:extLst>
          </p:cNvPr>
          <p:cNvSpPr/>
          <p:nvPr/>
        </p:nvSpPr>
        <p:spPr>
          <a:xfrm>
            <a:off x="3423921" y="4375219"/>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3" name="Rectangle 22">
            <a:extLst>
              <a:ext uri="{FF2B5EF4-FFF2-40B4-BE49-F238E27FC236}">
                <a16:creationId xmlns:a16="http://schemas.microsoft.com/office/drawing/2014/main" id="{0E3BDCA5-FEC7-1F6E-7E74-00EDEDB91DC5}"/>
              </a:ext>
            </a:extLst>
          </p:cNvPr>
          <p:cNvSpPr/>
          <p:nvPr/>
        </p:nvSpPr>
        <p:spPr>
          <a:xfrm>
            <a:off x="4409440" y="479552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4" name="Rectangle 23">
            <a:extLst>
              <a:ext uri="{FF2B5EF4-FFF2-40B4-BE49-F238E27FC236}">
                <a16:creationId xmlns:a16="http://schemas.microsoft.com/office/drawing/2014/main" id="{55C6197D-BECA-EA1D-F6F7-2B7E528F4F70}"/>
              </a:ext>
            </a:extLst>
          </p:cNvPr>
          <p:cNvSpPr/>
          <p:nvPr/>
        </p:nvSpPr>
        <p:spPr>
          <a:xfrm>
            <a:off x="3505201" y="5162554"/>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5" name="Rectangle 24">
            <a:extLst>
              <a:ext uri="{FF2B5EF4-FFF2-40B4-BE49-F238E27FC236}">
                <a16:creationId xmlns:a16="http://schemas.microsoft.com/office/drawing/2014/main" id="{18877775-2B6B-9A37-08F6-2626A91A5B25}"/>
              </a:ext>
            </a:extLst>
          </p:cNvPr>
          <p:cNvSpPr/>
          <p:nvPr/>
        </p:nvSpPr>
        <p:spPr>
          <a:xfrm>
            <a:off x="5659120" y="287528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6" name="Rectangle 25">
            <a:extLst>
              <a:ext uri="{FF2B5EF4-FFF2-40B4-BE49-F238E27FC236}">
                <a16:creationId xmlns:a16="http://schemas.microsoft.com/office/drawing/2014/main" id="{ACBB06FE-3943-AEFF-3438-4290AD1A26F4}"/>
              </a:ext>
            </a:extLst>
          </p:cNvPr>
          <p:cNvSpPr/>
          <p:nvPr/>
        </p:nvSpPr>
        <p:spPr>
          <a:xfrm>
            <a:off x="5689600" y="401320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7" name="Rectangle 26">
            <a:extLst>
              <a:ext uri="{FF2B5EF4-FFF2-40B4-BE49-F238E27FC236}">
                <a16:creationId xmlns:a16="http://schemas.microsoft.com/office/drawing/2014/main" id="{773D2B82-BB13-5F39-75AC-C1C82F205931}"/>
              </a:ext>
            </a:extLst>
          </p:cNvPr>
          <p:cNvSpPr/>
          <p:nvPr/>
        </p:nvSpPr>
        <p:spPr>
          <a:xfrm>
            <a:off x="5659120" y="512064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8" name="Rectangle 27">
            <a:extLst>
              <a:ext uri="{FF2B5EF4-FFF2-40B4-BE49-F238E27FC236}">
                <a16:creationId xmlns:a16="http://schemas.microsoft.com/office/drawing/2014/main" id="{0AA8B8DA-286A-8D10-8305-05D7B84CD376}"/>
              </a:ext>
            </a:extLst>
          </p:cNvPr>
          <p:cNvSpPr/>
          <p:nvPr/>
        </p:nvSpPr>
        <p:spPr>
          <a:xfrm>
            <a:off x="5659120" y="3661365"/>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9" name="Rectangle 28">
            <a:extLst>
              <a:ext uri="{FF2B5EF4-FFF2-40B4-BE49-F238E27FC236}">
                <a16:creationId xmlns:a16="http://schemas.microsoft.com/office/drawing/2014/main" id="{7CC0EF55-1551-54E8-091B-3FEA8FDAC0B3}"/>
              </a:ext>
            </a:extLst>
          </p:cNvPr>
          <p:cNvSpPr/>
          <p:nvPr/>
        </p:nvSpPr>
        <p:spPr>
          <a:xfrm>
            <a:off x="5669280" y="4370753"/>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0" name="Rectangle 29">
            <a:extLst>
              <a:ext uri="{FF2B5EF4-FFF2-40B4-BE49-F238E27FC236}">
                <a16:creationId xmlns:a16="http://schemas.microsoft.com/office/drawing/2014/main" id="{0810BE4B-EBDD-E007-B9EA-AD7B015E9F9C}"/>
              </a:ext>
            </a:extLst>
          </p:cNvPr>
          <p:cNvSpPr/>
          <p:nvPr/>
        </p:nvSpPr>
        <p:spPr>
          <a:xfrm>
            <a:off x="5659120" y="3256917"/>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1" name="Rectangle 30">
            <a:extLst>
              <a:ext uri="{FF2B5EF4-FFF2-40B4-BE49-F238E27FC236}">
                <a16:creationId xmlns:a16="http://schemas.microsoft.com/office/drawing/2014/main" id="{25E756DE-AFA4-B4E4-5E96-887135CD37C4}"/>
              </a:ext>
            </a:extLst>
          </p:cNvPr>
          <p:cNvSpPr/>
          <p:nvPr/>
        </p:nvSpPr>
        <p:spPr>
          <a:xfrm>
            <a:off x="5659120" y="4787804"/>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3" name="TextBox 32">
            <a:extLst>
              <a:ext uri="{FF2B5EF4-FFF2-40B4-BE49-F238E27FC236}">
                <a16:creationId xmlns:a16="http://schemas.microsoft.com/office/drawing/2014/main" id="{59884B24-C216-6852-13D8-580A108177FE}"/>
              </a:ext>
            </a:extLst>
          </p:cNvPr>
          <p:cNvSpPr txBox="1"/>
          <p:nvPr/>
        </p:nvSpPr>
        <p:spPr>
          <a:xfrm>
            <a:off x="3647441" y="1920147"/>
            <a:ext cx="2773680" cy="538480"/>
          </a:xfrm>
          <a:prstGeom prst="rect">
            <a:avLst/>
          </a:prstGeom>
          <a:solidFill>
            <a:schemeClr val="accent3"/>
          </a:solidFill>
          <a:ln>
            <a:solidFill>
              <a:schemeClr val="accent2"/>
            </a:solidFill>
          </a:ln>
        </p:spPr>
        <p:txBody>
          <a:bodyPr wrap="square" rtlCol="0">
            <a:noAutofit/>
          </a:bodyPr>
          <a:lstStyle/>
          <a:p>
            <a:pPr algn="l"/>
            <a:r>
              <a:rPr lang="en-US" sz="1400" dirty="0"/>
              <a:t>Here we see that F11 is part of several “Complete Keys”</a:t>
            </a:r>
          </a:p>
        </p:txBody>
      </p:sp>
      <p:sp>
        <p:nvSpPr>
          <p:cNvPr id="34" name="TextBox 33">
            <a:extLst>
              <a:ext uri="{FF2B5EF4-FFF2-40B4-BE49-F238E27FC236}">
                <a16:creationId xmlns:a16="http://schemas.microsoft.com/office/drawing/2014/main" id="{2E4094E8-D5BB-7355-FC8A-F6DEEA02F5FF}"/>
              </a:ext>
            </a:extLst>
          </p:cNvPr>
          <p:cNvSpPr txBox="1"/>
          <p:nvPr/>
        </p:nvSpPr>
        <p:spPr>
          <a:xfrm>
            <a:off x="365688" y="1966709"/>
            <a:ext cx="2885512" cy="538480"/>
          </a:xfrm>
          <a:prstGeom prst="rect">
            <a:avLst/>
          </a:prstGeom>
          <a:solidFill>
            <a:schemeClr val="accent3"/>
          </a:solidFill>
          <a:ln>
            <a:solidFill>
              <a:schemeClr val="accent2"/>
            </a:solidFill>
          </a:ln>
        </p:spPr>
        <p:txBody>
          <a:bodyPr wrap="square" rtlCol="0">
            <a:noAutofit/>
          </a:bodyPr>
          <a:lstStyle/>
          <a:p>
            <a:pPr algn="l"/>
            <a:r>
              <a:rPr lang="en-US" sz="1400" dirty="0"/>
              <a:t>The DEDUP tab has been chosen (but not visible in screen shot)</a:t>
            </a:r>
          </a:p>
        </p:txBody>
      </p:sp>
    </p:spTree>
    <p:extLst>
      <p:ext uri="{BB962C8B-B14F-4D97-AF65-F5344CB8AC3E}">
        <p14:creationId xmlns:p14="http://schemas.microsoft.com/office/powerpoint/2010/main" val="2459773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2749B-DDD5-EA65-176D-AFC6AEEEDCA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18C47D4-F1BF-CE41-BFD1-0D8A7DCB82D5}"/>
              </a:ext>
            </a:extLst>
          </p:cNvPr>
          <p:cNvSpPr>
            <a:spLocks noGrp="1"/>
          </p:cNvSpPr>
          <p:nvPr>
            <p:ph type="title"/>
          </p:nvPr>
        </p:nvSpPr>
        <p:spPr/>
        <p:txBody>
          <a:bodyPr/>
          <a:lstStyle/>
          <a:p>
            <a:r>
              <a:rPr lang="en-US" dirty="0"/>
              <a:t>The Mapping of the Dedup Key Fields</a:t>
            </a:r>
            <a:endParaRPr lang="en-NL" dirty="0"/>
          </a:p>
        </p:txBody>
      </p:sp>
      <p:sp>
        <p:nvSpPr>
          <p:cNvPr id="9" name="Slide Number Placeholder 5">
            <a:extLst>
              <a:ext uri="{FF2B5EF4-FFF2-40B4-BE49-F238E27FC236}">
                <a16:creationId xmlns:a16="http://schemas.microsoft.com/office/drawing/2014/main" id="{22BE7E5D-35D2-B086-D451-1BA2DA0A32CE}"/>
              </a:ext>
            </a:extLst>
          </p:cNvPr>
          <p:cNvSpPr>
            <a:spLocks noGrp="1"/>
          </p:cNvSpPr>
          <p:nvPr>
            <p:ph type="sldNum" sz="quarter" idx="4"/>
          </p:nvPr>
        </p:nvSpPr>
        <p:spPr>
          <a:xfrm>
            <a:off x="11571292" y="475323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37</a:t>
            </a:fld>
            <a:endParaRPr lang="en-GB" dirty="0"/>
          </a:p>
        </p:txBody>
      </p:sp>
      <p:pic>
        <p:nvPicPr>
          <p:cNvPr id="17" name="Picture 16">
            <a:extLst>
              <a:ext uri="{FF2B5EF4-FFF2-40B4-BE49-F238E27FC236}">
                <a16:creationId xmlns:a16="http://schemas.microsoft.com/office/drawing/2014/main" id="{CA7D12EA-037F-7CFE-709D-6D0D91B57E8A}"/>
              </a:ext>
            </a:extLst>
          </p:cNvPr>
          <p:cNvPicPr>
            <a:picLocks noChangeAspect="1"/>
          </p:cNvPicPr>
          <p:nvPr/>
        </p:nvPicPr>
        <p:blipFill>
          <a:blip r:embed="rId2"/>
          <a:stretch>
            <a:fillRect/>
          </a:stretch>
        </p:blipFill>
        <p:spPr>
          <a:xfrm>
            <a:off x="0" y="2739693"/>
            <a:ext cx="12192000" cy="1561493"/>
          </a:xfrm>
          <a:prstGeom prst="rect">
            <a:avLst/>
          </a:prstGeom>
          <a:ln>
            <a:solidFill>
              <a:schemeClr val="tx1"/>
            </a:solidFill>
          </a:ln>
        </p:spPr>
      </p:pic>
      <p:pic>
        <p:nvPicPr>
          <p:cNvPr id="18" name="Picture 17">
            <a:extLst>
              <a:ext uri="{FF2B5EF4-FFF2-40B4-BE49-F238E27FC236}">
                <a16:creationId xmlns:a16="http://schemas.microsoft.com/office/drawing/2014/main" id="{2C1CBB78-53A7-DE35-6884-C7237BC8E1CB}"/>
              </a:ext>
            </a:extLst>
          </p:cNvPr>
          <p:cNvPicPr>
            <a:picLocks noChangeAspect="1"/>
          </p:cNvPicPr>
          <p:nvPr/>
        </p:nvPicPr>
        <p:blipFill>
          <a:blip r:embed="rId3"/>
          <a:stretch>
            <a:fillRect/>
          </a:stretch>
        </p:blipFill>
        <p:spPr>
          <a:xfrm>
            <a:off x="30480" y="2147300"/>
            <a:ext cx="12192000" cy="592360"/>
          </a:xfrm>
          <a:prstGeom prst="rect">
            <a:avLst/>
          </a:prstGeom>
        </p:spPr>
      </p:pic>
      <p:sp>
        <p:nvSpPr>
          <p:cNvPr id="19" name="TextBox 18">
            <a:extLst>
              <a:ext uri="{FF2B5EF4-FFF2-40B4-BE49-F238E27FC236}">
                <a16:creationId xmlns:a16="http://schemas.microsoft.com/office/drawing/2014/main" id="{63A0A17E-C29B-AC38-BB67-90A13DAA874D}"/>
              </a:ext>
            </a:extLst>
          </p:cNvPr>
          <p:cNvSpPr txBox="1"/>
          <p:nvPr/>
        </p:nvSpPr>
        <p:spPr>
          <a:xfrm>
            <a:off x="1534160" y="3897769"/>
            <a:ext cx="4653280" cy="741680"/>
          </a:xfrm>
          <a:prstGeom prst="rect">
            <a:avLst/>
          </a:prstGeom>
          <a:solidFill>
            <a:srgbClr val="FFFF00"/>
          </a:solidFill>
          <a:ln>
            <a:solidFill>
              <a:schemeClr val="tx1"/>
            </a:solidFill>
          </a:ln>
        </p:spPr>
        <p:txBody>
          <a:bodyPr wrap="square" rtlCol="0">
            <a:noAutofit/>
          </a:bodyPr>
          <a:lstStyle/>
          <a:p>
            <a:r>
              <a:rPr lang="en-US" sz="1400" dirty="0"/>
              <a:t>For MARC21 bibliographic records the Dedup Key F6 includes the </a:t>
            </a:r>
            <a:r>
              <a:rPr lang="pt-BR" sz="1400" dirty="0"/>
              <a:t>Start publication year from the 008 (pos. 7-10) </a:t>
            </a:r>
            <a:r>
              <a:rPr lang="en-US" sz="1400" dirty="0"/>
              <a:t> or 260c or 264c for Dedup Key Field type 1+2</a:t>
            </a:r>
          </a:p>
          <a:p>
            <a:pPr algn="l"/>
            <a:endParaRPr lang="en-US" sz="1400" dirty="0"/>
          </a:p>
        </p:txBody>
      </p:sp>
      <p:pic>
        <p:nvPicPr>
          <p:cNvPr id="2" name="Picture 1">
            <a:extLst>
              <a:ext uri="{FF2B5EF4-FFF2-40B4-BE49-F238E27FC236}">
                <a16:creationId xmlns:a16="http://schemas.microsoft.com/office/drawing/2014/main" id="{E1CB5277-09D5-9568-A291-0FBC5345C754}"/>
              </a:ext>
            </a:extLst>
          </p:cNvPr>
          <p:cNvPicPr>
            <a:picLocks noChangeAspect="1"/>
          </p:cNvPicPr>
          <p:nvPr/>
        </p:nvPicPr>
        <p:blipFill>
          <a:blip r:embed="rId4"/>
          <a:stretch>
            <a:fillRect/>
          </a:stretch>
        </p:blipFill>
        <p:spPr>
          <a:xfrm>
            <a:off x="5047193" y="955292"/>
            <a:ext cx="6039693" cy="895475"/>
          </a:xfrm>
          <a:prstGeom prst="rect">
            <a:avLst/>
          </a:prstGeom>
          <a:ln>
            <a:solidFill>
              <a:schemeClr val="tx1"/>
            </a:solidFill>
          </a:ln>
        </p:spPr>
      </p:pic>
      <p:cxnSp>
        <p:nvCxnSpPr>
          <p:cNvPr id="3" name="Straight Connector 2">
            <a:extLst>
              <a:ext uri="{FF2B5EF4-FFF2-40B4-BE49-F238E27FC236}">
                <a16:creationId xmlns:a16="http://schemas.microsoft.com/office/drawing/2014/main" id="{449B4583-DF30-381E-1976-5F296B0B5E29}"/>
              </a:ext>
            </a:extLst>
          </p:cNvPr>
          <p:cNvCxnSpPr/>
          <p:nvPr/>
        </p:nvCxnSpPr>
        <p:spPr>
          <a:xfrm flipH="1">
            <a:off x="3718560" y="1403029"/>
            <a:ext cx="1328633"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2F8592A6-863A-E93E-F606-B91F51FD0F98}"/>
              </a:ext>
            </a:extLst>
          </p:cNvPr>
          <p:cNvCxnSpPr>
            <a:cxnSpLocks/>
          </p:cNvCxnSpPr>
          <p:nvPr/>
        </p:nvCxnSpPr>
        <p:spPr>
          <a:xfrm>
            <a:off x="3718560" y="1403029"/>
            <a:ext cx="0" cy="7737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618CDF0-CDD6-000E-716F-F3DADAA6F20B}"/>
              </a:ext>
            </a:extLst>
          </p:cNvPr>
          <p:cNvSpPr txBox="1"/>
          <p:nvPr/>
        </p:nvSpPr>
        <p:spPr>
          <a:xfrm>
            <a:off x="162560" y="1088766"/>
            <a:ext cx="2133600" cy="592358"/>
          </a:xfrm>
          <a:prstGeom prst="rect">
            <a:avLst/>
          </a:prstGeom>
          <a:solidFill>
            <a:srgbClr val="FFFF00"/>
          </a:solidFill>
          <a:ln>
            <a:solidFill>
              <a:schemeClr val="tx1"/>
            </a:solidFill>
          </a:ln>
        </p:spPr>
        <p:txBody>
          <a:bodyPr wrap="square" rtlCol="0">
            <a:noAutofit/>
          </a:bodyPr>
          <a:lstStyle/>
          <a:p>
            <a:r>
              <a:rPr lang="en-US" sz="1400" dirty="0"/>
              <a:t>F6 is “Start publication year” for type 1 and 2</a:t>
            </a:r>
          </a:p>
        </p:txBody>
      </p:sp>
      <p:sp>
        <p:nvSpPr>
          <p:cNvPr id="6" name="Rectangle 5">
            <a:extLst>
              <a:ext uri="{FF2B5EF4-FFF2-40B4-BE49-F238E27FC236}">
                <a16:creationId xmlns:a16="http://schemas.microsoft.com/office/drawing/2014/main" id="{C05674B0-3661-DD3A-CDF8-C8D0C3778C2C}"/>
              </a:ext>
            </a:extLst>
          </p:cNvPr>
          <p:cNvSpPr/>
          <p:nvPr/>
        </p:nvSpPr>
        <p:spPr>
          <a:xfrm>
            <a:off x="81280" y="2905760"/>
            <a:ext cx="47752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0267B06D-31BF-6697-BF02-FD7159C90171}"/>
              </a:ext>
            </a:extLst>
          </p:cNvPr>
          <p:cNvSpPr/>
          <p:nvPr/>
        </p:nvSpPr>
        <p:spPr>
          <a:xfrm>
            <a:off x="1412240" y="2905760"/>
            <a:ext cx="152400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76E861C2-C5AE-F235-4C24-38E003492A19}"/>
              </a:ext>
            </a:extLst>
          </p:cNvPr>
          <p:cNvSpPr/>
          <p:nvPr/>
        </p:nvSpPr>
        <p:spPr>
          <a:xfrm>
            <a:off x="3362960" y="2905760"/>
            <a:ext cx="31496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1" name="Rectangle 10">
            <a:extLst>
              <a:ext uri="{FF2B5EF4-FFF2-40B4-BE49-F238E27FC236}">
                <a16:creationId xmlns:a16="http://schemas.microsoft.com/office/drawing/2014/main" id="{DEEF7885-44D2-9D71-2E35-F6D93A6DDE23}"/>
              </a:ext>
            </a:extLst>
          </p:cNvPr>
          <p:cNvSpPr/>
          <p:nvPr/>
        </p:nvSpPr>
        <p:spPr>
          <a:xfrm>
            <a:off x="4632960" y="2905760"/>
            <a:ext cx="146304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671890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7B5E4-2084-7A7C-17A1-20F5D92BC36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0AD08C7-E678-9ABE-5133-DD7FB70E65E1}"/>
              </a:ext>
            </a:extLst>
          </p:cNvPr>
          <p:cNvSpPr>
            <a:spLocks noGrp="1"/>
          </p:cNvSpPr>
          <p:nvPr>
            <p:ph type="title"/>
          </p:nvPr>
        </p:nvSpPr>
        <p:spPr/>
        <p:txBody>
          <a:bodyPr/>
          <a:lstStyle/>
          <a:p>
            <a:r>
              <a:rPr lang="en-US" dirty="0"/>
              <a:t>The Mapping of the Dedup Key Fields</a:t>
            </a:r>
            <a:endParaRPr lang="en-NL" dirty="0"/>
          </a:p>
        </p:txBody>
      </p:sp>
      <p:sp>
        <p:nvSpPr>
          <p:cNvPr id="9" name="Slide Number Placeholder 5">
            <a:extLst>
              <a:ext uri="{FF2B5EF4-FFF2-40B4-BE49-F238E27FC236}">
                <a16:creationId xmlns:a16="http://schemas.microsoft.com/office/drawing/2014/main" id="{3BCF7BE3-B7E4-E5E9-7AB5-2A6FFB681C5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38</a:t>
            </a:fld>
            <a:endParaRPr lang="en-GB" dirty="0"/>
          </a:p>
        </p:txBody>
      </p:sp>
      <p:sp>
        <p:nvSpPr>
          <p:cNvPr id="11" name="Content Placeholder 10">
            <a:extLst>
              <a:ext uri="{FF2B5EF4-FFF2-40B4-BE49-F238E27FC236}">
                <a16:creationId xmlns:a16="http://schemas.microsoft.com/office/drawing/2014/main" id="{72E8E717-223F-5F36-6711-BC709C9504BF}"/>
              </a:ext>
            </a:extLst>
          </p:cNvPr>
          <p:cNvSpPr>
            <a:spLocks noGrp="1"/>
          </p:cNvSpPr>
          <p:nvPr>
            <p:ph sz="quarter" idx="13"/>
          </p:nvPr>
        </p:nvSpPr>
        <p:spPr>
          <a:xfrm>
            <a:off x="370663" y="1131351"/>
            <a:ext cx="11335783" cy="727929"/>
          </a:xfrm>
        </p:spPr>
        <p:txBody>
          <a:bodyPr/>
          <a:lstStyle/>
          <a:p>
            <a:r>
              <a:rPr lang="en-US" dirty="0"/>
              <a:t>At “Configuration &gt; Discovery &gt; Other &gt; Dedup/FRBR Complete Key Combination” we can see that the F6 is “Start publication year” for type 1 and 2 for dedup</a:t>
            </a:r>
          </a:p>
          <a:p>
            <a:endParaRPr lang="en-US" dirty="0"/>
          </a:p>
          <a:p>
            <a:endParaRPr lang="en-US" dirty="0"/>
          </a:p>
        </p:txBody>
      </p:sp>
      <p:pic>
        <p:nvPicPr>
          <p:cNvPr id="3" name="Picture 2">
            <a:extLst>
              <a:ext uri="{FF2B5EF4-FFF2-40B4-BE49-F238E27FC236}">
                <a16:creationId xmlns:a16="http://schemas.microsoft.com/office/drawing/2014/main" id="{6041794B-8CB7-887B-C8C9-E575D5AEAFBE}"/>
              </a:ext>
            </a:extLst>
          </p:cNvPr>
          <p:cNvPicPr>
            <a:picLocks noChangeAspect="1"/>
          </p:cNvPicPr>
          <p:nvPr/>
        </p:nvPicPr>
        <p:blipFill>
          <a:blip r:embed="rId2"/>
          <a:stretch>
            <a:fillRect/>
          </a:stretch>
        </p:blipFill>
        <p:spPr>
          <a:xfrm>
            <a:off x="71120" y="1950037"/>
            <a:ext cx="12192000" cy="4506266"/>
          </a:xfrm>
          <a:prstGeom prst="rect">
            <a:avLst/>
          </a:prstGeom>
          <a:ln>
            <a:solidFill>
              <a:schemeClr val="tx1"/>
            </a:solidFill>
          </a:ln>
        </p:spPr>
      </p:pic>
      <p:sp>
        <p:nvSpPr>
          <p:cNvPr id="4" name="Rectangle 3">
            <a:extLst>
              <a:ext uri="{FF2B5EF4-FFF2-40B4-BE49-F238E27FC236}">
                <a16:creationId xmlns:a16="http://schemas.microsoft.com/office/drawing/2014/main" id="{B0643B2A-CB76-3126-AB3B-7069465CBC3F}"/>
              </a:ext>
            </a:extLst>
          </p:cNvPr>
          <p:cNvSpPr/>
          <p:nvPr/>
        </p:nvSpPr>
        <p:spPr>
          <a:xfrm>
            <a:off x="91440" y="2479040"/>
            <a:ext cx="670560" cy="309766"/>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5" name="Rectangle 4">
            <a:extLst>
              <a:ext uri="{FF2B5EF4-FFF2-40B4-BE49-F238E27FC236}">
                <a16:creationId xmlns:a16="http://schemas.microsoft.com/office/drawing/2014/main" id="{1E1823D7-11BE-ABC5-B31C-CE46A108977B}"/>
              </a:ext>
            </a:extLst>
          </p:cNvPr>
          <p:cNvSpPr/>
          <p:nvPr/>
        </p:nvSpPr>
        <p:spPr>
          <a:xfrm>
            <a:off x="2936240" y="392176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6" name="Rectangle 5">
            <a:extLst>
              <a:ext uri="{FF2B5EF4-FFF2-40B4-BE49-F238E27FC236}">
                <a16:creationId xmlns:a16="http://schemas.microsoft.com/office/drawing/2014/main" id="{D937C9B2-6C3A-8CB9-A4A9-8DBD3AC4BCDE}"/>
              </a:ext>
            </a:extLst>
          </p:cNvPr>
          <p:cNvSpPr/>
          <p:nvPr/>
        </p:nvSpPr>
        <p:spPr>
          <a:xfrm>
            <a:off x="7950200" y="3939010"/>
            <a:ext cx="53848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7" name="Rectangle 6">
            <a:extLst>
              <a:ext uri="{FF2B5EF4-FFF2-40B4-BE49-F238E27FC236}">
                <a16:creationId xmlns:a16="http://schemas.microsoft.com/office/drawing/2014/main" id="{5BD6680C-E987-7DA0-55A6-2F825044ABE6}"/>
              </a:ext>
            </a:extLst>
          </p:cNvPr>
          <p:cNvSpPr/>
          <p:nvPr/>
        </p:nvSpPr>
        <p:spPr>
          <a:xfrm>
            <a:off x="4521200" y="504952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8" name="Rectangle 7">
            <a:extLst>
              <a:ext uri="{FF2B5EF4-FFF2-40B4-BE49-F238E27FC236}">
                <a16:creationId xmlns:a16="http://schemas.microsoft.com/office/drawing/2014/main" id="{34068891-7BF8-2D1A-730A-225DBFF78D3D}"/>
              </a:ext>
            </a:extLst>
          </p:cNvPr>
          <p:cNvSpPr/>
          <p:nvPr/>
        </p:nvSpPr>
        <p:spPr>
          <a:xfrm>
            <a:off x="7955280" y="5049520"/>
            <a:ext cx="53848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2" name="Rectangle 11">
            <a:extLst>
              <a:ext uri="{FF2B5EF4-FFF2-40B4-BE49-F238E27FC236}">
                <a16:creationId xmlns:a16="http://schemas.microsoft.com/office/drawing/2014/main" id="{A543CB0E-FF9C-9C11-4D5C-5F8F6042244B}"/>
              </a:ext>
            </a:extLst>
          </p:cNvPr>
          <p:cNvSpPr/>
          <p:nvPr/>
        </p:nvSpPr>
        <p:spPr>
          <a:xfrm>
            <a:off x="3322320" y="615696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3" name="Rectangle 12">
            <a:extLst>
              <a:ext uri="{FF2B5EF4-FFF2-40B4-BE49-F238E27FC236}">
                <a16:creationId xmlns:a16="http://schemas.microsoft.com/office/drawing/2014/main" id="{C7842FB3-25F1-5E4D-7E1B-01F156416B6F}"/>
              </a:ext>
            </a:extLst>
          </p:cNvPr>
          <p:cNvSpPr/>
          <p:nvPr/>
        </p:nvSpPr>
        <p:spPr>
          <a:xfrm>
            <a:off x="7975600" y="6156960"/>
            <a:ext cx="53848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 name="Rectangle 1">
            <a:extLst>
              <a:ext uri="{FF2B5EF4-FFF2-40B4-BE49-F238E27FC236}">
                <a16:creationId xmlns:a16="http://schemas.microsoft.com/office/drawing/2014/main" id="{ECE005BE-AF1C-A989-517B-21E9FEE6673B}"/>
              </a:ext>
            </a:extLst>
          </p:cNvPr>
          <p:cNvSpPr/>
          <p:nvPr/>
        </p:nvSpPr>
        <p:spPr>
          <a:xfrm>
            <a:off x="7965440" y="5425440"/>
            <a:ext cx="53848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4" name="Rectangle 13">
            <a:extLst>
              <a:ext uri="{FF2B5EF4-FFF2-40B4-BE49-F238E27FC236}">
                <a16:creationId xmlns:a16="http://schemas.microsoft.com/office/drawing/2014/main" id="{62055AA8-6C44-5D31-6A0A-824C39582552}"/>
              </a:ext>
            </a:extLst>
          </p:cNvPr>
          <p:cNvSpPr/>
          <p:nvPr/>
        </p:nvSpPr>
        <p:spPr>
          <a:xfrm>
            <a:off x="5374640" y="542544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5" name="Rectangle 14">
            <a:extLst>
              <a:ext uri="{FF2B5EF4-FFF2-40B4-BE49-F238E27FC236}">
                <a16:creationId xmlns:a16="http://schemas.microsoft.com/office/drawing/2014/main" id="{16864066-7BA7-400E-F996-4BAEA7765832}"/>
              </a:ext>
            </a:extLst>
          </p:cNvPr>
          <p:cNvSpPr/>
          <p:nvPr/>
        </p:nvSpPr>
        <p:spPr>
          <a:xfrm>
            <a:off x="7950200" y="4276677"/>
            <a:ext cx="53848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6" name="Rectangle 15">
            <a:extLst>
              <a:ext uri="{FF2B5EF4-FFF2-40B4-BE49-F238E27FC236}">
                <a16:creationId xmlns:a16="http://schemas.microsoft.com/office/drawing/2014/main" id="{30064AAB-72DB-22A8-1097-280957FDB65B}"/>
              </a:ext>
            </a:extLst>
          </p:cNvPr>
          <p:cNvSpPr/>
          <p:nvPr/>
        </p:nvSpPr>
        <p:spPr>
          <a:xfrm>
            <a:off x="3807460" y="4347797"/>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0" name="Rectangle 19">
            <a:extLst>
              <a:ext uri="{FF2B5EF4-FFF2-40B4-BE49-F238E27FC236}">
                <a16:creationId xmlns:a16="http://schemas.microsoft.com/office/drawing/2014/main" id="{269970F4-A507-8163-9E56-4C75599DAC21}"/>
              </a:ext>
            </a:extLst>
          </p:cNvPr>
          <p:cNvSpPr/>
          <p:nvPr/>
        </p:nvSpPr>
        <p:spPr>
          <a:xfrm>
            <a:off x="5750560" y="4321765"/>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1" name="Rectangle 20">
            <a:extLst>
              <a:ext uri="{FF2B5EF4-FFF2-40B4-BE49-F238E27FC236}">
                <a16:creationId xmlns:a16="http://schemas.microsoft.com/office/drawing/2014/main" id="{783FA802-7172-572A-2AB3-1D84BC49091A}"/>
              </a:ext>
            </a:extLst>
          </p:cNvPr>
          <p:cNvSpPr/>
          <p:nvPr/>
        </p:nvSpPr>
        <p:spPr>
          <a:xfrm>
            <a:off x="5760720" y="5031153"/>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2" name="Rectangle 21">
            <a:extLst>
              <a:ext uri="{FF2B5EF4-FFF2-40B4-BE49-F238E27FC236}">
                <a16:creationId xmlns:a16="http://schemas.microsoft.com/office/drawing/2014/main" id="{BC63AC5D-FC9D-E4FF-FE10-6342753B8FC4}"/>
              </a:ext>
            </a:extLst>
          </p:cNvPr>
          <p:cNvSpPr/>
          <p:nvPr/>
        </p:nvSpPr>
        <p:spPr>
          <a:xfrm>
            <a:off x="5750560" y="3968117"/>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3" name="Rectangle 22">
            <a:extLst>
              <a:ext uri="{FF2B5EF4-FFF2-40B4-BE49-F238E27FC236}">
                <a16:creationId xmlns:a16="http://schemas.microsoft.com/office/drawing/2014/main" id="{61D85208-ED72-5F5B-2C2D-05822B3E7D3B}"/>
              </a:ext>
            </a:extLst>
          </p:cNvPr>
          <p:cNvSpPr/>
          <p:nvPr/>
        </p:nvSpPr>
        <p:spPr>
          <a:xfrm>
            <a:off x="5750560" y="5407564"/>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4" name="Rectangle 23">
            <a:extLst>
              <a:ext uri="{FF2B5EF4-FFF2-40B4-BE49-F238E27FC236}">
                <a16:creationId xmlns:a16="http://schemas.microsoft.com/office/drawing/2014/main" id="{C4773ED4-0268-0F9B-FD1B-5C3940F56383}"/>
              </a:ext>
            </a:extLst>
          </p:cNvPr>
          <p:cNvSpPr/>
          <p:nvPr/>
        </p:nvSpPr>
        <p:spPr>
          <a:xfrm>
            <a:off x="5750560" y="615696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5" name="Rectangle 24">
            <a:extLst>
              <a:ext uri="{FF2B5EF4-FFF2-40B4-BE49-F238E27FC236}">
                <a16:creationId xmlns:a16="http://schemas.microsoft.com/office/drawing/2014/main" id="{B175592D-6902-14D8-76DA-191DDC46C672}"/>
              </a:ext>
            </a:extLst>
          </p:cNvPr>
          <p:cNvSpPr/>
          <p:nvPr/>
        </p:nvSpPr>
        <p:spPr>
          <a:xfrm>
            <a:off x="1361440" y="3271520"/>
            <a:ext cx="99568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6" name="TextBox 25">
            <a:extLst>
              <a:ext uri="{FF2B5EF4-FFF2-40B4-BE49-F238E27FC236}">
                <a16:creationId xmlns:a16="http://schemas.microsoft.com/office/drawing/2014/main" id="{CCE5F1B4-5CC1-471C-8BB3-55A57C1B2403}"/>
              </a:ext>
            </a:extLst>
          </p:cNvPr>
          <p:cNvSpPr txBox="1"/>
          <p:nvPr/>
        </p:nvSpPr>
        <p:spPr>
          <a:xfrm>
            <a:off x="3190240" y="2397760"/>
            <a:ext cx="2570480" cy="538480"/>
          </a:xfrm>
          <a:prstGeom prst="rect">
            <a:avLst/>
          </a:prstGeom>
          <a:solidFill>
            <a:schemeClr val="accent3"/>
          </a:solidFill>
          <a:ln>
            <a:solidFill>
              <a:schemeClr val="accent2"/>
            </a:solidFill>
          </a:ln>
        </p:spPr>
        <p:txBody>
          <a:bodyPr wrap="square" rtlCol="0">
            <a:noAutofit/>
          </a:bodyPr>
          <a:lstStyle/>
          <a:p>
            <a:pPr algn="l"/>
            <a:r>
              <a:rPr lang="en-US" sz="1400" dirty="0"/>
              <a:t>Here we see that F6 is part of several “Complete Keys”</a:t>
            </a:r>
          </a:p>
        </p:txBody>
      </p:sp>
    </p:spTree>
    <p:extLst>
      <p:ext uri="{BB962C8B-B14F-4D97-AF65-F5344CB8AC3E}">
        <p14:creationId xmlns:p14="http://schemas.microsoft.com/office/powerpoint/2010/main" val="3856848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4DB20-09F3-E5C6-5189-FE7CCEC707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9B98A01-4BEF-266E-2171-0C7DE3A68BCF}"/>
              </a:ext>
            </a:extLst>
          </p:cNvPr>
          <p:cNvPicPr>
            <a:picLocks noChangeAspect="1"/>
          </p:cNvPicPr>
          <p:nvPr/>
        </p:nvPicPr>
        <p:blipFill>
          <a:blip r:embed="rId2"/>
          <a:stretch>
            <a:fillRect/>
          </a:stretch>
        </p:blipFill>
        <p:spPr>
          <a:xfrm>
            <a:off x="0" y="2748722"/>
            <a:ext cx="12192000" cy="1157356"/>
          </a:xfrm>
          <a:prstGeom prst="rect">
            <a:avLst/>
          </a:prstGeom>
          <a:ln>
            <a:solidFill>
              <a:schemeClr val="tx1"/>
            </a:solidFill>
          </a:ln>
        </p:spPr>
      </p:pic>
      <p:sp>
        <p:nvSpPr>
          <p:cNvPr id="10" name="Title 9">
            <a:extLst>
              <a:ext uri="{FF2B5EF4-FFF2-40B4-BE49-F238E27FC236}">
                <a16:creationId xmlns:a16="http://schemas.microsoft.com/office/drawing/2014/main" id="{F48DD929-CEB4-7DE2-CFF5-41179980CF24}"/>
              </a:ext>
            </a:extLst>
          </p:cNvPr>
          <p:cNvSpPr>
            <a:spLocks noGrp="1"/>
          </p:cNvSpPr>
          <p:nvPr>
            <p:ph type="title"/>
          </p:nvPr>
        </p:nvSpPr>
        <p:spPr/>
        <p:txBody>
          <a:bodyPr/>
          <a:lstStyle/>
          <a:p>
            <a:r>
              <a:rPr lang="en-US" dirty="0"/>
              <a:t>The Mapping of the Dedup Key Fields</a:t>
            </a:r>
            <a:endParaRPr lang="en-NL" dirty="0"/>
          </a:p>
        </p:txBody>
      </p:sp>
      <p:sp>
        <p:nvSpPr>
          <p:cNvPr id="9" name="Slide Number Placeholder 5">
            <a:extLst>
              <a:ext uri="{FF2B5EF4-FFF2-40B4-BE49-F238E27FC236}">
                <a16:creationId xmlns:a16="http://schemas.microsoft.com/office/drawing/2014/main" id="{199CE9BB-2A30-4DB8-C8E5-003BCF43D97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39</a:t>
            </a:fld>
            <a:endParaRPr lang="en-GB" dirty="0"/>
          </a:p>
        </p:txBody>
      </p:sp>
      <p:pic>
        <p:nvPicPr>
          <p:cNvPr id="7" name="Picture 6">
            <a:extLst>
              <a:ext uri="{FF2B5EF4-FFF2-40B4-BE49-F238E27FC236}">
                <a16:creationId xmlns:a16="http://schemas.microsoft.com/office/drawing/2014/main" id="{1222B208-410C-E02E-01DC-EFAB01AA4BE6}"/>
              </a:ext>
            </a:extLst>
          </p:cNvPr>
          <p:cNvPicPr>
            <a:picLocks noChangeAspect="1"/>
          </p:cNvPicPr>
          <p:nvPr/>
        </p:nvPicPr>
        <p:blipFill>
          <a:blip r:embed="rId3"/>
          <a:stretch>
            <a:fillRect/>
          </a:stretch>
        </p:blipFill>
        <p:spPr>
          <a:xfrm>
            <a:off x="0" y="2157460"/>
            <a:ext cx="12192000" cy="592360"/>
          </a:xfrm>
          <a:prstGeom prst="rect">
            <a:avLst/>
          </a:prstGeom>
        </p:spPr>
      </p:pic>
      <p:sp>
        <p:nvSpPr>
          <p:cNvPr id="8" name="TextBox 7">
            <a:extLst>
              <a:ext uri="{FF2B5EF4-FFF2-40B4-BE49-F238E27FC236}">
                <a16:creationId xmlns:a16="http://schemas.microsoft.com/office/drawing/2014/main" id="{F65552F4-83DD-9607-55AD-291DAD707B67}"/>
              </a:ext>
            </a:extLst>
          </p:cNvPr>
          <p:cNvSpPr txBox="1"/>
          <p:nvPr/>
        </p:nvSpPr>
        <p:spPr>
          <a:xfrm>
            <a:off x="1524000" y="3623449"/>
            <a:ext cx="4368800" cy="741680"/>
          </a:xfrm>
          <a:prstGeom prst="rect">
            <a:avLst/>
          </a:prstGeom>
          <a:solidFill>
            <a:srgbClr val="FFFF00"/>
          </a:solidFill>
          <a:ln>
            <a:solidFill>
              <a:schemeClr val="tx1"/>
            </a:solidFill>
          </a:ln>
        </p:spPr>
        <p:txBody>
          <a:bodyPr wrap="square" rtlCol="0">
            <a:noAutofit/>
          </a:bodyPr>
          <a:lstStyle/>
          <a:p>
            <a:r>
              <a:rPr lang="en-US" sz="1400" dirty="0"/>
              <a:t>For MARC21 bibliographic records the Dedup Key F10 includes Publisher from the </a:t>
            </a:r>
            <a:r>
              <a:rPr lang="pt-BR" sz="1400" dirty="0"/>
              <a:t>260b or 264 b </a:t>
            </a:r>
            <a:r>
              <a:rPr lang="en-US" sz="1400" dirty="0"/>
              <a:t> for Dedup Key Field type 1</a:t>
            </a:r>
          </a:p>
          <a:p>
            <a:pPr algn="l"/>
            <a:endParaRPr lang="en-US" sz="1400" dirty="0"/>
          </a:p>
        </p:txBody>
      </p:sp>
      <p:pic>
        <p:nvPicPr>
          <p:cNvPr id="2" name="Picture 1">
            <a:extLst>
              <a:ext uri="{FF2B5EF4-FFF2-40B4-BE49-F238E27FC236}">
                <a16:creationId xmlns:a16="http://schemas.microsoft.com/office/drawing/2014/main" id="{5D7E219A-5B1B-C385-BD84-A719265F719C}"/>
              </a:ext>
            </a:extLst>
          </p:cNvPr>
          <p:cNvPicPr>
            <a:picLocks noChangeAspect="1"/>
          </p:cNvPicPr>
          <p:nvPr/>
        </p:nvPicPr>
        <p:blipFill>
          <a:blip r:embed="rId4"/>
          <a:stretch>
            <a:fillRect/>
          </a:stretch>
        </p:blipFill>
        <p:spPr>
          <a:xfrm>
            <a:off x="5047193" y="955292"/>
            <a:ext cx="6039693" cy="895475"/>
          </a:xfrm>
          <a:prstGeom prst="rect">
            <a:avLst/>
          </a:prstGeom>
          <a:ln>
            <a:solidFill>
              <a:schemeClr val="tx1"/>
            </a:solidFill>
          </a:ln>
        </p:spPr>
      </p:pic>
      <p:cxnSp>
        <p:nvCxnSpPr>
          <p:cNvPr id="4" name="Straight Connector 3">
            <a:extLst>
              <a:ext uri="{FF2B5EF4-FFF2-40B4-BE49-F238E27FC236}">
                <a16:creationId xmlns:a16="http://schemas.microsoft.com/office/drawing/2014/main" id="{CFBE032E-AE22-52DD-4CB6-DBFC642DBB81}"/>
              </a:ext>
            </a:extLst>
          </p:cNvPr>
          <p:cNvCxnSpPr/>
          <p:nvPr/>
        </p:nvCxnSpPr>
        <p:spPr>
          <a:xfrm flipH="1">
            <a:off x="3718560" y="1403029"/>
            <a:ext cx="1328633"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6F98A49-0A4F-19B9-003E-962AD3163E8F}"/>
              </a:ext>
            </a:extLst>
          </p:cNvPr>
          <p:cNvCxnSpPr>
            <a:cxnSpLocks/>
          </p:cNvCxnSpPr>
          <p:nvPr/>
        </p:nvCxnSpPr>
        <p:spPr>
          <a:xfrm>
            <a:off x="3718560" y="1403029"/>
            <a:ext cx="0" cy="7737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94CDE75-F35D-0EB6-BECA-8173F7DBDED4}"/>
              </a:ext>
            </a:extLst>
          </p:cNvPr>
          <p:cNvSpPr txBox="1"/>
          <p:nvPr/>
        </p:nvSpPr>
        <p:spPr>
          <a:xfrm>
            <a:off x="162560" y="1088766"/>
            <a:ext cx="2479040" cy="309738"/>
          </a:xfrm>
          <a:prstGeom prst="rect">
            <a:avLst/>
          </a:prstGeom>
          <a:solidFill>
            <a:srgbClr val="FFFF00"/>
          </a:solidFill>
          <a:ln>
            <a:solidFill>
              <a:schemeClr val="tx1"/>
            </a:solidFill>
          </a:ln>
        </p:spPr>
        <p:txBody>
          <a:bodyPr wrap="square" rtlCol="0">
            <a:noAutofit/>
          </a:bodyPr>
          <a:lstStyle/>
          <a:p>
            <a:r>
              <a:rPr lang="en-US" sz="1400" dirty="0"/>
              <a:t>F10 is “Publisher” for type 1</a:t>
            </a:r>
          </a:p>
          <a:p>
            <a:pPr algn="l"/>
            <a:endParaRPr lang="en-US" sz="1400" dirty="0"/>
          </a:p>
        </p:txBody>
      </p:sp>
      <p:sp>
        <p:nvSpPr>
          <p:cNvPr id="5" name="Rectangle 4">
            <a:extLst>
              <a:ext uri="{FF2B5EF4-FFF2-40B4-BE49-F238E27FC236}">
                <a16:creationId xmlns:a16="http://schemas.microsoft.com/office/drawing/2014/main" id="{0F16F27F-528D-F6CB-1A37-032827D59B7C}"/>
              </a:ext>
            </a:extLst>
          </p:cNvPr>
          <p:cNvSpPr/>
          <p:nvPr/>
        </p:nvSpPr>
        <p:spPr>
          <a:xfrm>
            <a:off x="81280" y="2875280"/>
            <a:ext cx="47752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D643B466-1C79-CE7C-CEA4-EDA73F7494D3}"/>
              </a:ext>
            </a:extLst>
          </p:cNvPr>
          <p:cNvSpPr/>
          <p:nvPr/>
        </p:nvSpPr>
        <p:spPr>
          <a:xfrm>
            <a:off x="1361440" y="2875280"/>
            <a:ext cx="80264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Rectangle 12">
            <a:extLst>
              <a:ext uri="{FF2B5EF4-FFF2-40B4-BE49-F238E27FC236}">
                <a16:creationId xmlns:a16="http://schemas.microsoft.com/office/drawing/2014/main" id="{E28AE232-1171-A10B-73C4-E10B159B5FE3}"/>
              </a:ext>
            </a:extLst>
          </p:cNvPr>
          <p:cNvSpPr/>
          <p:nvPr/>
        </p:nvSpPr>
        <p:spPr>
          <a:xfrm>
            <a:off x="3312160" y="2875280"/>
            <a:ext cx="31496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DDB4C32C-08DC-CA34-D2FD-E8EA36D44B17}"/>
              </a:ext>
            </a:extLst>
          </p:cNvPr>
          <p:cNvSpPr/>
          <p:nvPr/>
        </p:nvSpPr>
        <p:spPr>
          <a:xfrm>
            <a:off x="4582160" y="2875280"/>
            <a:ext cx="56896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153625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25BE87-0E88-65B5-1E89-F2E198F3B65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C57525D-4F60-4580-3202-99FED89045D6}"/>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6D67420B-9256-A69E-62E0-171DD2DA5F4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dirty="0"/>
          </a:p>
        </p:txBody>
      </p:sp>
      <p:sp>
        <p:nvSpPr>
          <p:cNvPr id="11" name="Content Placeholder 10">
            <a:extLst>
              <a:ext uri="{FF2B5EF4-FFF2-40B4-BE49-F238E27FC236}">
                <a16:creationId xmlns:a16="http://schemas.microsoft.com/office/drawing/2014/main" id="{02CBDB2D-DC74-0003-DB63-7E4D2B92DFED}"/>
              </a:ext>
            </a:extLst>
          </p:cNvPr>
          <p:cNvSpPr>
            <a:spLocks noGrp="1"/>
          </p:cNvSpPr>
          <p:nvPr>
            <p:ph sz="quarter" idx="13"/>
          </p:nvPr>
        </p:nvSpPr>
        <p:spPr>
          <a:xfrm>
            <a:off x="370663" y="1131352"/>
            <a:ext cx="11335783" cy="5055334"/>
          </a:xfrm>
        </p:spPr>
        <p:txBody>
          <a:bodyPr/>
          <a:lstStyle/>
          <a:p>
            <a:r>
              <a:rPr lang="en-US" dirty="0"/>
              <a:t>There are two processes used by Primo VE to combine or group redundant records in the brief results</a:t>
            </a:r>
          </a:p>
          <a:p>
            <a:pPr marL="522900" lvl="1" indent="-342900">
              <a:buFont typeface="+mj-lt"/>
              <a:buAutoNum type="arabicPeriod"/>
            </a:pPr>
            <a:r>
              <a:rPr lang="en-US" sz="1800" dirty="0"/>
              <a:t>The Dedup (deduplication) </a:t>
            </a:r>
          </a:p>
          <a:p>
            <a:pPr marL="522900" lvl="1" indent="-342900">
              <a:buFont typeface="+mj-lt"/>
              <a:buAutoNum type="arabicPeriod"/>
            </a:pPr>
            <a:r>
              <a:rPr lang="en-US" sz="1800" dirty="0"/>
              <a:t>FRBR (</a:t>
            </a:r>
            <a:r>
              <a:rPr lang="en-US" sz="1800" b="1" dirty="0"/>
              <a:t>F</a:t>
            </a:r>
            <a:r>
              <a:rPr lang="en-US" sz="1800" dirty="0"/>
              <a:t>unctional </a:t>
            </a:r>
            <a:r>
              <a:rPr lang="en-US" sz="1800" b="1" dirty="0"/>
              <a:t>R</a:t>
            </a:r>
            <a:r>
              <a:rPr lang="en-US" sz="1800" dirty="0"/>
              <a:t>equirements for </a:t>
            </a:r>
            <a:r>
              <a:rPr lang="en-US" sz="1800" b="1" dirty="0"/>
              <a:t>B</a:t>
            </a:r>
            <a:r>
              <a:rPr lang="en-US" sz="1800" dirty="0"/>
              <a:t>ibliographic </a:t>
            </a:r>
            <a:r>
              <a:rPr lang="en-US" sz="1800" b="1" dirty="0"/>
              <a:t>R</a:t>
            </a:r>
            <a:r>
              <a:rPr lang="en-US" sz="1800" dirty="0"/>
              <a:t>ecords)</a:t>
            </a:r>
          </a:p>
          <a:p>
            <a:pPr marL="0" indent="0">
              <a:buNone/>
            </a:pPr>
            <a:endParaRPr lang="en-US" sz="2000" dirty="0"/>
          </a:p>
          <a:p>
            <a:r>
              <a:rPr lang="en-US" dirty="0"/>
              <a:t>The Dedup and FRBR processes can be best understood by looking at a few real-life examples.  That, among other activities, is what we will do here.</a:t>
            </a:r>
          </a:p>
          <a:p>
            <a:r>
              <a:rPr lang="en-US" dirty="0"/>
              <a:t>We will see, together live,  why particular actual records are </a:t>
            </a:r>
            <a:r>
              <a:rPr lang="en-US" dirty="0" err="1"/>
              <a:t>FRBRized</a:t>
            </a:r>
            <a:r>
              <a:rPr lang="en-US" dirty="0"/>
              <a:t> and deduped.</a:t>
            </a:r>
          </a:p>
          <a:p>
            <a:r>
              <a:rPr lang="en-US" dirty="0"/>
              <a:t>We will also, together, live, “turn off” the FRBR and Dedup for the entire Primo View and also for specific records.</a:t>
            </a:r>
          </a:p>
          <a:p>
            <a:endParaRPr lang="en-US" dirty="0"/>
          </a:p>
          <a:p>
            <a:endParaRPr lang="en-US" dirty="0"/>
          </a:p>
        </p:txBody>
      </p:sp>
    </p:spTree>
    <p:extLst>
      <p:ext uri="{BB962C8B-B14F-4D97-AF65-F5344CB8AC3E}">
        <p14:creationId xmlns:p14="http://schemas.microsoft.com/office/powerpoint/2010/main" val="1074103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C5EB0-CAF5-819E-9EAE-7D9FA0054365}"/>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73C04C38-D05E-A64F-306A-6D8873E3C0DF}"/>
              </a:ext>
            </a:extLst>
          </p:cNvPr>
          <p:cNvPicPr>
            <a:picLocks noChangeAspect="1"/>
          </p:cNvPicPr>
          <p:nvPr/>
        </p:nvPicPr>
        <p:blipFill>
          <a:blip r:embed="rId2"/>
          <a:stretch>
            <a:fillRect/>
          </a:stretch>
        </p:blipFill>
        <p:spPr>
          <a:xfrm>
            <a:off x="0" y="2815285"/>
            <a:ext cx="12192000" cy="2670149"/>
          </a:xfrm>
          <a:prstGeom prst="rect">
            <a:avLst/>
          </a:prstGeom>
          <a:ln>
            <a:solidFill>
              <a:schemeClr val="tx1"/>
            </a:solidFill>
          </a:ln>
        </p:spPr>
      </p:pic>
      <p:sp>
        <p:nvSpPr>
          <p:cNvPr id="10" name="Title 9">
            <a:extLst>
              <a:ext uri="{FF2B5EF4-FFF2-40B4-BE49-F238E27FC236}">
                <a16:creationId xmlns:a16="http://schemas.microsoft.com/office/drawing/2014/main" id="{F9841DFB-DFFA-4AEC-C5DE-090E58E64DA5}"/>
              </a:ext>
            </a:extLst>
          </p:cNvPr>
          <p:cNvSpPr>
            <a:spLocks noGrp="1"/>
          </p:cNvSpPr>
          <p:nvPr>
            <p:ph type="title"/>
          </p:nvPr>
        </p:nvSpPr>
        <p:spPr/>
        <p:txBody>
          <a:bodyPr/>
          <a:lstStyle/>
          <a:p>
            <a:r>
              <a:rPr lang="en-US" dirty="0"/>
              <a:t>The Mapping of the Dedup Key Fields</a:t>
            </a:r>
            <a:endParaRPr lang="en-NL" dirty="0"/>
          </a:p>
        </p:txBody>
      </p:sp>
      <p:sp>
        <p:nvSpPr>
          <p:cNvPr id="9" name="Slide Number Placeholder 5">
            <a:extLst>
              <a:ext uri="{FF2B5EF4-FFF2-40B4-BE49-F238E27FC236}">
                <a16:creationId xmlns:a16="http://schemas.microsoft.com/office/drawing/2014/main" id="{0CC66ECD-A069-9BEC-EF38-546061FD678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40</a:t>
            </a:fld>
            <a:endParaRPr lang="en-GB" dirty="0"/>
          </a:p>
        </p:txBody>
      </p:sp>
      <p:sp>
        <p:nvSpPr>
          <p:cNvPr id="11" name="Content Placeholder 10">
            <a:extLst>
              <a:ext uri="{FF2B5EF4-FFF2-40B4-BE49-F238E27FC236}">
                <a16:creationId xmlns:a16="http://schemas.microsoft.com/office/drawing/2014/main" id="{E6E2C538-0701-0963-7005-421A3A28C82E}"/>
              </a:ext>
            </a:extLst>
          </p:cNvPr>
          <p:cNvSpPr>
            <a:spLocks noGrp="1"/>
          </p:cNvSpPr>
          <p:nvPr>
            <p:ph sz="quarter" idx="13"/>
          </p:nvPr>
        </p:nvSpPr>
        <p:spPr>
          <a:xfrm>
            <a:off x="370663" y="1131351"/>
            <a:ext cx="11335783" cy="727929"/>
          </a:xfrm>
        </p:spPr>
        <p:txBody>
          <a:bodyPr/>
          <a:lstStyle/>
          <a:p>
            <a:r>
              <a:rPr lang="en-US" dirty="0"/>
              <a:t>At “Configuration &gt; Discovery &gt; Other &gt; Dedup/FRBR Complete Key Combination” we can see that the F10 is “Publisher” for type 1 for dedup</a:t>
            </a:r>
          </a:p>
          <a:p>
            <a:endParaRPr lang="en-US" dirty="0"/>
          </a:p>
          <a:p>
            <a:endParaRPr lang="en-US" dirty="0"/>
          </a:p>
        </p:txBody>
      </p:sp>
      <p:sp>
        <p:nvSpPr>
          <p:cNvPr id="5" name="Rectangle 4">
            <a:extLst>
              <a:ext uri="{FF2B5EF4-FFF2-40B4-BE49-F238E27FC236}">
                <a16:creationId xmlns:a16="http://schemas.microsoft.com/office/drawing/2014/main" id="{A721FA8B-95A8-8771-2CF4-7E861929E9E9}"/>
              </a:ext>
            </a:extLst>
          </p:cNvPr>
          <p:cNvSpPr/>
          <p:nvPr/>
        </p:nvSpPr>
        <p:spPr>
          <a:xfrm>
            <a:off x="2727960" y="3603026"/>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5" name="Rectangle 14">
            <a:extLst>
              <a:ext uri="{FF2B5EF4-FFF2-40B4-BE49-F238E27FC236}">
                <a16:creationId xmlns:a16="http://schemas.microsoft.com/office/drawing/2014/main" id="{1FBCCD22-9BC8-BC0B-3059-AFFBAA535546}"/>
              </a:ext>
            </a:extLst>
          </p:cNvPr>
          <p:cNvSpPr/>
          <p:nvPr/>
        </p:nvSpPr>
        <p:spPr>
          <a:xfrm>
            <a:off x="7785100" y="5150437"/>
            <a:ext cx="68834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6" name="Rectangle 15">
            <a:extLst>
              <a:ext uri="{FF2B5EF4-FFF2-40B4-BE49-F238E27FC236}">
                <a16:creationId xmlns:a16="http://schemas.microsoft.com/office/drawing/2014/main" id="{9F48AA1F-EF88-A733-C86F-BABA26056DEB}"/>
              </a:ext>
            </a:extLst>
          </p:cNvPr>
          <p:cNvSpPr/>
          <p:nvPr/>
        </p:nvSpPr>
        <p:spPr>
          <a:xfrm>
            <a:off x="2745740" y="5149754"/>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7" name="Rectangle 16">
            <a:extLst>
              <a:ext uri="{FF2B5EF4-FFF2-40B4-BE49-F238E27FC236}">
                <a16:creationId xmlns:a16="http://schemas.microsoft.com/office/drawing/2014/main" id="{83F16F99-8845-5195-B441-95D5BE2FC743}"/>
              </a:ext>
            </a:extLst>
          </p:cNvPr>
          <p:cNvSpPr/>
          <p:nvPr/>
        </p:nvSpPr>
        <p:spPr>
          <a:xfrm>
            <a:off x="5638800" y="3585572"/>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0" name="Rectangle 19">
            <a:extLst>
              <a:ext uri="{FF2B5EF4-FFF2-40B4-BE49-F238E27FC236}">
                <a16:creationId xmlns:a16="http://schemas.microsoft.com/office/drawing/2014/main" id="{0F86A692-7FA8-1B3D-77E5-3B787245B2FC}"/>
              </a:ext>
            </a:extLst>
          </p:cNvPr>
          <p:cNvSpPr/>
          <p:nvPr/>
        </p:nvSpPr>
        <p:spPr>
          <a:xfrm>
            <a:off x="5638800" y="5150437"/>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2" name="Rectangle 21">
            <a:extLst>
              <a:ext uri="{FF2B5EF4-FFF2-40B4-BE49-F238E27FC236}">
                <a16:creationId xmlns:a16="http://schemas.microsoft.com/office/drawing/2014/main" id="{0395DBE4-49EB-1255-5059-5AF86678E397}"/>
              </a:ext>
            </a:extLst>
          </p:cNvPr>
          <p:cNvSpPr/>
          <p:nvPr/>
        </p:nvSpPr>
        <p:spPr>
          <a:xfrm>
            <a:off x="5638800" y="3955097"/>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7" name="Rectangle 26">
            <a:extLst>
              <a:ext uri="{FF2B5EF4-FFF2-40B4-BE49-F238E27FC236}">
                <a16:creationId xmlns:a16="http://schemas.microsoft.com/office/drawing/2014/main" id="{F53FFB46-D516-C737-0DB7-9B045BCA0AA4}"/>
              </a:ext>
            </a:extLst>
          </p:cNvPr>
          <p:cNvSpPr/>
          <p:nvPr/>
        </p:nvSpPr>
        <p:spPr>
          <a:xfrm>
            <a:off x="7754620" y="4022677"/>
            <a:ext cx="68834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0" name="Rectangle 29">
            <a:extLst>
              <a:ext uri="{FF2B5EF4-FFF2-40B4-BE49-F238E27FC236}">
                <a16:creationId xmlns:a16="http://schemas.microsoft.com/office/drawing/2014/main" id="{C5D9A053-0289-0AF6-775F-9748C5785180}"/>
              </a:ext>
            </a:extLst>
          </p:cNvPr>
          <p:cNvSpPr/>
          <p:nvPr/>
        </p:nvSpPr>
        <p:spPr>
          <a:xfrm>
            <a:off x="7785100" y="3603026"/>
            <a:ext cx="68834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1" name="Rectangle 30">
            <a:extLst>
              <a:ext uri="{FF2B5EF4-FFF2-40B4-BE49-F238E27FC236}">
                <a16:creationId xmlns:a16="http://schemas.microsoft.com/office/drawing/2014/main" id="{569B63C3-AA92-6A42-5D10-4693EA69DBA4}"/>
              </a:ext>
            </a:extLst>
          </p:cNvPr>
          <p:cNvSpPr/>
          <p:nvPr/>
        </p:nvSpPr>
        <p:spPr>
          <a:xfrm>
            <a:off x="2750820" y="4004989"/>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2" name="TextBox 31">
            <a:extLst>
              <a:ext uri="{FF2B5EF4-FFF2-40B4-BE49-F238E27FC236}">
                <a16:creationId xmlns:a16="http://schemas.microsoft.com/office/drawing/2014/main" id="{602A5A3B-5AA7-3947-080B-CF4BF7F9B817}"/>
              </a:ext>
            </a:extLst>
          </p:cNvPr>
          <p:cNvSpPr txBox="1"/>
          <p:nvPr/>
        </p:nvSpPr>
        <p:spPr>
          <a:xfrm>
            <a:off x="3647441" y="1920147"/>
            <a:ext cx="2773680" cy="538480"/>
          </a:xfrm>
          <a:prstGeom prst="rect">
            <a:avLst/>
          </a:prstGeom>
          <a:solidFill>
            <a:schemeClr val="accent3"/>
          </a:solidFill>
          <a:ln>
            <a:solidFill>
              <a:schemeClr val="accent2"/>
            </a:solidFill>
          </a:ln>
        </p:spPr>
        <p:txBody>
          <a:bodyPr wrap="square" rtlCol="0">
            <a:noAutofit/>
          </a:bodyPr>
          <a:lstStyle/>
          <a:p>
            <a:pPr algn="l"/>
            <a:r>
              <a:rPr lang="en-US" sz="1400" dirty="0"/>
              <a:t>Here we see that F10 is part of several “Complete Keys”</a:t>
            </a:r>
          </a:p>
        </p:txBody>
      </p:sp>
      <p:sp>
        <p:nvSpPr>
          <p:cNvPr id="33" name="TextBox 32">
            <a:extLst>
              <a:ext uri="{FF2B5EF4-FFF2-40B4-BE49-F238E27FC236}">
                <a16:creationId xmlns:a16="http://schemas.microsoft.com/office/drawing/2014/main" id="{339A200A-86A7-97EC-9754-4FAAE60221AA}"/>
              </a:ext>
            </a:extLst>
          </p:cNvPr>
          <p:cNvSpPr txBox="1"/>
          <p:nvPr/>
        </p:nvSpPr>
        <p:spPr>
          <a:xfrm>
            <a:off x="365688" y="1966709"/>
            <a:ext cx="2885512" cy="538480"/>
          </a:xfrm>
          <a:prstGeom prst="rect">
            <a:avLst/>
          </a:prstGeom>
          <a:solidFill>
            <a:schemeClr val="accent3"/>
          </a:solidFill>
          <a:ln>
            <a:solidFill>
              <a:schemeClr val="accent2"/>
            </a:solidFill>
          </a:ln>
        </p:spPr>
        <p:txBody>
          <a:bodyPr wrap="square" rtlCol="0">
            <a:noAutofit/>
          </a:bodyPr>
          <a:lstStyle/>
          <a:p>
            <a:pPr algn="l"/>
            <a:r>
              <a:rPr lang="en-US" sz="1400" dirty="0"/>
              <a:t>The DEDUP tab has been chosen (but not visible in screen shot)</a:t>
            </a:r>
          </a:p>
        </p:txBody>
      </p:sp>
    </p:spTree>
    <p:extLst>
      <p:ext uri="{BB962C8B-B14F-4D97-AF65-F5344CB8AC3E}">
        <p14:creationId xmlns:p14="http://schemas.microsoft.com/office/powerpoint/2010/main" val="531887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36772-943D-1CC0-12E0-78DD2C6EA1D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611ABEF-7FA1-63C2-A4F2-A1D988E02156}"/>
              </a:ext>
            </a:extLst>
          </p:cNvPr>
          <p:cNvPicPr>
            <a:picLocks noChangeAspect="1"/>
          </p:cNvPicPr>
          <p:nvPr/>
        </p:nvPicPr>
        <p:blipFill>
          <a:blip r:embed="rId2"/>
          <a:stretch>
            <a:fillRect/>
          </a:stretch>
        </p:blipFill>
        <p:spPr>
          <a:xfrm>
            <a:off x="0" y="2777876"/>
            <a:ext cx="12192000" cy="2155687"/>
          </a:xfrm>
          <a:prstGeom prst="rect">
            <a:avLst/>
          </a:prstGeom>
          <a:ln>
            <a:solidFill>
              <a:schemeClr val="tx1"/>
            </a:solidFill>
          </a:ln>
        </p:spPr>
      </p:pic>
      <p:sp>
        <p:nvSpPr>
          <p:cNvPr id="10" name="Title 9">
            <a:extLst>
              <a:ext uri="{FF2B5EF4-FFF2-40B4-BE49-F238E27FC236}">
                <a16:creationId xmlns:a16="http://schemas.microsoft.com/office/drawing/2014/main" id="{E9700E09-061E-4D93-994F-A59001F96778}"/>
              </a:ext>
            </a:extLst>
          </p:cNvPr>
          <p:cNvSpPr>
            <a:spLocks noGrp="1"/>
          </p:cNvSpPr>
          <p:nvPr>
            <p:ph type="title"/>
          </p:nvPr>
        </p:nvSpPr>
        <p:spPr/>
        <p:txBody>
          <a:bodyPr/>
          <a:lstStyle/>
          <a:p>
            <a:r>
              <a:rPr lang="en-US" dirty="0"/>
              <a:t>The Mapping of the Dedup Key Fields</a:t>
            </a:r>
            <a:endParaRPr lang="en-NL" dirty="0"/>
          </a:p>
        </p:txBody>
      </p:sp>
      <p:sp>
        <p:nvSpPr>
          <p:cNvPr id="9" name="Slide Number Placeholder 5">
            <a:extLst>
              <a:ext uri="{FF2B5EF4-FFF2-40B4-BE49-F238E27FC236}">
                <a16:creationId xmlns:a16="http://schemas.microsoft.com/office/drawing/2014/main" id="{F660DA90-F002-8ADB-72EE-3A3CE076A96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41</a:t>
            </a:fld>
            <a:endParaRPr lang="en-GB" dirty="0"/>
          </a:p>
        </p:txBody>
      </p:sp>
      <p:pic>
        <p:nvPicPr>
          <p:cNvPr id="18" name="Picture 17">
            <a:extLst>
              <a:ext uri="{FF2B5EF4-FFF2-40B4-BE49-F238E27FC236}">
                <a16:creationId xmlns:a16="http://schemas.microsoft.com/office/drawing/2014/main" id="{4008C580-2708-736B-AC77-4AF0D9543CA7}"/>
              </a:ext>
            </a:extLst>
          </p:cNvPr>
          <p:cNvPicPr>
            <a:picLocks noChangeAspect="1"/>
          </p:cNvPicPr>
          <p:nvPr/>
        </p:nvPicPr>
        <p:blipFill>
          <a:blip r:embed="rId3"/>
          <a:stretch>
            <a:fillRect/>
          </a:stretch>
        </p:blipFill>
        <p:spPr>
          <a:xfrm>
            <a:off x="30480" y="2198100"/>
            <a:ext cx="12192000" cy="592360"/>
          </a:xfrm>
          <a:prstGeom prst="rect">
            <a:avLst/>
          </a:prstGeom>
        </p:spPr>
      </p:pic>
      <p:sp>
        <p:nvSpPr>
          <p:cNvPr id="19" name="TextBox 18">
            <a:extLst>
              <a:ext uri="{FF2B5EF4-FFF2-40B4-BE49-F238E27FC236}">
                <a16:creationId xmlns:a16="http://schemas.microsoft.com/office/drawing/2014/main" id="{FD8BE06D-927E-FE27-0E1F-3B969CF2A2E3}"/>
              </a:ext>
            </a:extLst>
          </p:cNvPr>
          <p:cNvSpPr txBox="1"/>
          <p:nvPr/>
        </p:nvSpPr>
        <p:spPr>
          <a:xfrm>
            <a:off x="1534160" y="3948569"/>
            <a:ext cx="4368800" cy="741680"/>
          </a:xfrm>
          <a:prstGeom prst="rect">
            <a:avLst/>
          </a:prstGeom>
          <a:solidFill>
            <a:srgbClr val="FFFF00"/>
          </a:solidFill>
          <a:ln>
            <a:solidFill>
              <a:schemeClr val="tx1"/>
            </a:solidFill>
          </a:ln>
        </p:spPr>
        <p:txBody>
          <a:bodyPr wrap="square" rtlCol="0">
            <a:noAutofit/>
          </a:bodyPr>
          <a:lstStyle/>
          <a:p>
            <a:r>
              <a:rPr lang="en-US" sz="1400" dirty="0"/>
              <a:t>For MARC21 bibliographic records the Dedup Key F10 includes Place of publication from the </a:t>
            </a:r>
            <a:r>
              <a:rPr lang="pt-BR" sz="1400" dirty="0"/>
              <a:t>260a or 264 a </a:t>
            </a:r>
            <a:r>
              <a:rPr lang="en-US" sz="1400" dirty="0"/>
              <a:t> for Dedup Key Field type 2</a:t>
            </a:r>
          </a:p>
          <a:p>
            <a:pPr algn="l"/>
            <a:endParaRPr lang="en-US" sz="1400" dirty="0"/>
          </a:p>
        </p:txBody>
      </p:sp>
      <p:pic>
        <p:nvPicPr>
          <p:cNvPr id="2" name="Picture 1">
            <a:extLst>
              <a:ext uri="{FF2B5EF4-FFF2-40B4-BE49-F238E27FC236}">
                <a16:creationId xmlns:a16="http://schemas.microsoft.com/office/drawing/2014/main" id="{458D2272-117E-E799-2A35-1C318A139A41}"/>
              </a:ext>
            </a:extLst>
          </p:cNvPr>
          <p:cNvPicPr>
            <a:picLocks noChangeAspect="1"/>
          </p:cNvPicPr>
          <p:nvPr/>
        </p:nvPicPr>
        <p:blipFill>
          <a:blip r:embed="rId4"/>
          <a:stretch>
            <a:fillRect/>
          </a:stretch>
        </p:blipFill>
        <p:spPr>
          <a:xfrm>
            <a:off x="5047193" y="955292"/>
            <a:ext cx="6039693" cy="895475"/>
          </a:xfrm>
          <a:prstGeom prst="rect">
            <a:avLst/>
          </a:prstGeom>
          <a:ln>
            <a:solidFill>
              <a:schemeClr val="tx1"/>
            </a:solidFill>
          </a:ln>
        </p:spPr>
      </p:pic>
      <p:cxnSp>
        <p:nvCxnSpPr>
          <p:cNvPr id="4" name="Straight Connector 3">
            <a:extLst>
              <a:ext uri="{FF2B5EF4-FFF2-40B4-BE49-F238E27FC236}">
                <a16:creationId xmlns:a16="http://schemas.microsoft.com/office/drawing/2014/main" id="{87015B68-084D-2067-50B2-16AF2C45F02A}"/>
              </a:ext>
            </a:extLst>
          </p:cNvPr>
          <p:cNvCxnSpPr/>
          <p:nvPr/>
        </p:nvCxnSpPr>
        <p:spPr>
          <a:xfrm flipH="1">
            <a:off x="3718560" y="1403029"/>
            <a:ext cx="1328633"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1778E94-7F19-70E4-9A63-96ADC7F5BEEE}"/>
              </a:ext>
            </a:extLst>
          </p:cNvPr>
          <p:cNvCxnSpPr>
            <a:cxnSpLocks/>
          </p:cNvCxnSpPr>
          <p:nvPr/>
        </p:nvCxnSpPr>
        <p:spPr>
          <a:xfrm>
            <a:off x="3718560" y="1403029"/>
            <a:ext cx="0" cy="7737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069A12A-6CD1-6844-B484-2D56F4476DAC}"/>
              </a:ext>
            </a:extLst>
          </p:cNvPr>
          <p:cNvSpPr txBox="1"/>
          <p:nvPr/>
        </p:nvSpPr>
        <p:spPr>
          <a:xfrm>
            <a:off x="162559" y="1088767"/>
            <a:ext cx="3383279" cy="309760"/>
          </a:xfrm>
          <a:prstGeom prst="rect">
            <a:avLst/>
          </a:prstGeom>
          <a:solidFill>
            <a:srgbClr val="FFFF00"/>
          </a:solidFill>
          <a:ln>
            <a:solidFill>
              <a:schemeClr val="tx1"/>
            </a:solidFill>
          </a:ln>
        </p:spPr>
        <p:txBody>
          <a:bodyPr wrap="square" rtlCol="0">
            <a:noAutofit/>
          </a:bodyPr>
          <a:lstStyle/>
          <a:p>
            <a:r>
              <a:rPr lang="en-US" sz="1400" dirty="0"/>
              <a:t>F10 is “Place of publication” for type 2”</a:t>
            </a:r>
          </a:p>
          <a:p>
            <a:pPr algn="l"/>
            <a:endParaRPr lang="en-US" sz="1400" dirty="0"/>
          </a:p>
        </p:txBody>
      </p:sp>
      <p:sp>
        <p:nvSpPr>
          <p:cNvPr id="3" name="Rectangle 2">
            <a:extLst>
              <a:ext uri="{FF2B5EF4-FFF2-40B4-BE49-F238E27FC236}">
                <a16:creationId xmlns:a16="http://schemas.microsoft.com/office/drawing/2014/main" id="{BCDF76EA-2FD2-4ECA-608F-657971142B55}"/>
              </a:ext>
            </a:extLst>
          </p:cNvPr>
          <p:cNvSpPr/>
          <p:nvPr/>
        </p:nvSpPr>
        <p:spPr>
          <a:xfrm>
            <a:off x="71120" y="2905760"/>
            <a:ext cx="47752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AF94DD09-B1B9-11E9-84AB-EA8D6D3EDCBA}"/>
              </a:ext>
            </a:extLst>
          </p:cNvPr>
          <p:cNvSpPr/>
          <p:nvPr/>
        </p:nvSpPr>
        <p:spPr>
          <a:xfrm>
            <a:off x="1402080" y="2905760"/>
            <a:ext cx="143256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650BCA46-D4F2-5C5C-95AA-3FD57EE1B7F3}"/>
              </a:ext>
            </a:extLst>
          </p:cNvPr>
          <p:cNvSpPr/>
          <p:nvPr/>
        </p:nvSpPr>
        <p:spPr>
          <a:xfrm>
            <a:off x="3312160" y="2905760"/>
            <a:ext cx="31496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6925B675-F52E-BCD5-951A-247F65515B56}"/>
              </a:ext>
            </a:extLst>
          </p:cNvPr>
          <p:cNvSpPr/>
          <p:nvPr/>
        </p:nvSpPr>
        <p:spPr>
          <a:xfrm>
            <a:off x="4622800" y="2905759"/>
            <a:ext cx="477520" cy="66334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114360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EE141-8D6C-D092-7B9B-B2EDF86799B6}"/>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461B4C98-8EDC-8579-EDCE-664ED6673763}"/>
              </a:ext>
            </a:extLst>
          </p:cNvPr>
          <p:cNvPicPr>
            <a:picLocks noChangeAspect="1"/>
          </p:cNvPicPr>
          <p:nvPr/>
        </p:nvPicPr>
        <p:blipFill>
          <a:blip r:embed="rId2"/>
          <a:stretch>
            <a:fillRect/>
          </a:stretch>
        </p:blipFill>
        <p:spPr>
          <a:xfrm>
            <a:off x="0" y="3047867"/>
            <a:ext cx="12192000" cy="2062745"/>
          </a:xfrm>
          <a:prstGeom prst="rect">
            <a:avLst/>
          </a:prstGeom>
          <a:ln>
            <a:solidFill>
              <a:schemeClr val="tx1"/>
            </a:solidFill>
          </a:ln>
        </p:spPr>
      </p:pic>
      <p:sp>
        <p:nvSpPr>
          <p:cNvPr id="10" name="Title 9">
            <a:extLst>
              <a:ext uri="{FF2B5EF4-FFF2-40B4-BE49-F238E27FC236}">
                <a16:creationId xmlns:a16="http://schemas.microsoft.com/office/drawing/2014/main" id="{BC9D300B-D938-42CB-C364-F62283F0B8C1}"/>
              </a:ext>
            </a:extLst>
          </p:cNvPr>
          <p:cNvSpPr>
            <a:spLocks noGrp="1"/>
          </p:cNvSpPr>
          <p:nvPr>
            <p:ph type="title"/>
          </p:nvPr>
        </p:nvSpPr>
        <p:spPr/>
        <p:txBody>
          <a:bodyPr/>
          <a:lstStyle/>
          <a:p>
            <a:r>
              <a:rPr lang="en-US" dirty="0"/>
              <a:t>The Mapping of the Dedup Key Fields</a:t>
            </a:r>
            <a:endParaRPr lang="en-NL" dirty="0"/>
          </a:p>
        </p:txBody>
      </p:sp>
      <p:sp>
        <p:nvSpPr>
          <p:cNvPr id="9" name="Slide Number Placeholder 5">
            <a:extLst>
              <a:ext uri="{FF2B5EF4-FFF2-40B4-BE49-F238E27FC236}">
                <a16:creationId xmlns:a16="http://schemas.microsoft.com/office/drawing/2014/main" id="{70827C61-3727-4C59-99DB-299EAC85166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42</a:t>
            </a:fld>
            <a:endParaRPr lang="en-GB" dirty="0"/>
          </a:p>
        </p:txBody>
      </p:sp>
      <p:sp>
        <p:nvSpPr>
          <p:cNvPr id="28" name="Content Placeholder 10">
            <a:extLst>
              <a:ext uri="{FF2B5EF4-FFF2-40B4-BE49-F238E27FC236}">
                <a16:creationId xmlns:a16="http://schemas.microsoft.com/office/drawing/2014/main" id="{CDDAB460-3030-618E-6089-A9585521F0D6}"/>
              </a:ext>
            </a:extLst>
          </p:cNvPr>
          <p:cNvSpPr>
            <a:spLocks noGrp="1"/>
          </p:cNvSpPr>
          <p:nvPr>
            <p:ph sz="quarter" idx="13"/>
          </p:nvPr>
        </p:nvSpPr>
        <p:spPr>
          <a:xfrm>
            <a:off x="370663" y="1131351"/>
            <a:ext cx="11335783" cy="727929"/>
          </a:xfrm>
        </p:spPr>
        <p:txBody>
          <a:bodyPr/>
          <a:lstStyle/>
          <a:p>
            <a:r>
              <a:rPr lang="en-US" dirty="0"/>
              <a:t>At “Configuration &gt; Discovery &gt; Other &gt; Dedup/FRBR Complete Key Combination” we can see that the F10 is “Place of publication” for type 2 for dedup</a:t>
            </a:r>
          </a:p>
          <a:p>
            <a:endParaRPr lang="en-US" dirty="0"/>
          </a:p>
          <a:p>
            <a:endParaRPr lang="en-US" dirty="0"/>
          </a:p>
        </p:txBody>
      </p:sp>
      <p:sp>
        <p:nvSpPr>
          <p:cNvPr id="29" name="Rectangle 28">
            <a:extLst>
              <a:ext uri="{FF2B5EF4-FFF2-40B4-BE49-F238E27FC236}">
                <a16:creationId xmlns:a16="http://schemas.microsoft.com/office/drawing/2014/main" id="{2E9FC832-DEA4-A038-CAA8-2B343094CF10}"/>
              </a:ext>
            </a:extLst>
          </p:cNvPr>
          <p:cNvSpPr/>
          <p:nvPr/>
        </p:nvSpPr>
        <p:spPr>
          <a:xfrm>
            <a:off x="3784600" y="318935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1" name="Rectangle 30">
            <a:extLst>
              <a:ext uri="{FF2B5EF4-FFF2-40B4-BE49-F238E27FC236}">
                <a16:creationId xmlns:a16="http://schemas.microsoft.com/office/drawing/2014/main" id="{9E5B4F5E-1FA8-F97D-6C91-FB08B403C8F7}"/>
              </a:ext>
            </a:extLst>
          </p:cNvPr>
          <p:cNvSpPr/>
          <p:nvPr/>
        </p:nvSpPr>
        <p:spPr>
          <a:xfrm>
            <a:off x="5092700" y="480916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2" name="Rectangle 31">
            <a:extLst>
              <a:ext uri="{FF2B5EF4-FFF2-40B4-BE49-F238E27FC236}">
                <a16:creationId xmlns:a16="http://schemas.microsoft.com/office/drawing/2014/main" id="{F9F82724-D393-94DF-8A3C-AB3941F5732D}"/>
              </a:ext>
            </a:extLst>
          </p:cNvPr>
          <p:cNvSpPr/>
          <p:nvPr/>
        </p:nvSpPr>
        <p:spPr>
          <a:xfrm>
            <a:off x="5730240" y="3590379"/>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3" name="Rectangle 32">
            <a:extLst>
              <a:ext uri="{FF2B5EF4-FFF2-40B4-BE49-F238E27FC236}">
                <a16:creationId xmlns:a16="http://schemas.microsoft.com/office/drawing/2014/main" id="{10DA9C68-0C08-5405-611D-F59AA07AB807}"/>
              </a:ext>
            </a:extLst>
          </p:cNvPr>
          <p:cNvSpPr/>
          <p:nvPr/>
        </p:nvSpPr>
        <p:spPr>
          <a:xfrm>
            <a:off x="5730240" y="4819871"/>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4" name="Rectangle 33">
            <a:extLst>
              <a:ext uri="{FF2B5EF4-FFF2-40B4-BE49-F238E27FC236}">
                <a16:creationId xmlns:a16="http://schemas.microsoft.com/office/drawing/2014/main" id="{1A9CFFA7-D800-EAB9-E73F-CD4167D8BD6E}"/>
              </a:ext>
            </a:extLst>
          </p:cNvPr>
          <p:cNvSpPr/>
          <p:nvPr/>
        </p:nvSpPr>
        <p:spPr>
          <a:xfrm>
            <a:off x="5730240" y="4392886"/>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7" name="Rectangle 36">
            <a:extLst>
              <a:ext uri="{FF2B5EF4-FFF2-40B4-BE49-F238E27FC236}">
                <a16:creationId xmlns:a16="http://schemas.microsoft.com/office/drawing/2014/main" id="{8997024C-95A2-95AB-8CAF-6A829F5DFDAE}"/>
              </a:ext>
            </a:extLst>
          </p:cNvPr>
          <p:cNvSpPr/>
          <p:nvPr/>
        </p:nvSpPr>
        <p:spPr>
          <a:xfrm>
            <a:off x="3512820" y="444340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40" name="Rectangle 39">
            <a:extLst>
              <a:ext uri="{FF2B5EF4-FFF2-40B4-BE49-F238E27FC236}">
                <a16:creationId xmlns:a16="http://schemas.microsoft.com/office/drawing/2014/main" id="{EA3DE342-4392-E583-A66B-0B69A8B8FC05}"/>
              </a:ext>
            </a:extLst>
          </p:cNvPr>
          <p:cNvSpPr/>
          <p:nvPr/>
        </p:nvSpPr>
        <p:spPr>
          <a:xfrm>
            <a:off x="10139680" y="4820003"/>
            <a:ext cx="1229360" cy="253317"/>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41" name="Rectangle 40">
            <a:extLst>
              <a:ext uri="{FF2B5EF4-FFF2-40B4-BE49-F238E27FC236}">
                <a16:creationId xmlns:a16="http://schemas.microsoft.com/office/drawing/2014/main" id="{28046AED-E462-3ECD-60AE-9FF46CDF39F8}"/>
              </a:ext>
            </a:extLst>
          </p:cNvPr>
          <p:cNvSpPr/>
          <p:nvPr/>
        </p:nvSpPr>
        <p:spPr>
          <a:xfrm>
            <a:off x="10180320" y="4454243"/>
            <a:ext cx="1229360" cy="253317"/>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42" name="Rectangle 41">
            <a:extLst>
              <a:ext uri="{FF2B5EF4-FFF2-40B4-BE49-F238E27FC236}">
                <a16:creationId xmlns:a16="http://schemas.microsoft.com/office/drawing/2014/main" id="{A68A26CA-566E-1E28-48B3-4900A9A4DF2B}"/>
              </a:ext>
            </a:extLst>
          </p:cNvPr>
          <p:cNvSpPr/>
          <p:nvPr/>
        </p:nvSpPr>
        <p:spPr>
          <a:xfrm>
            <a:off x="9347200" y="3580511"/>
            <a:ext cx="1229360" cy="253317"/>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43" name="Rectangle 42">
            <a:extLst>
              <a:ext uri="{FF2B5EF4-FFF2-40B4-BE49-F238E27FC236}">
                <a16:creationId xmlns:a16="http://schemas.microsoft.com/office/drawing/2014/main" id="{6B5DEB4D-2BE1-5FEC-98C2-C8258C6A8E60}"/>
              </a:ext>
            </a:extLst>
          </p:cNvPr>
          <p:cNvSpPr/>
          <p:nvPr/>
        </p:nvSpPr>
        <p:spPr>
          <a:xfrm>
            <a:off x="8910320" y="3085160"/>
            <a:ext cx="1229360" cy="253317"/>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44" name="Rectangle 43">
            <a:extLst>
              <a:ext uri="{FF2B5EF4-FFF2-40B4-BE49-F238E27FC236}">
                <a16:creationId xmlns:a16="http://schemas.microsoft.com/office/drawing/2014/main" id="{EFEF5A24-4890-133F-16F6-432AB4754BC5}"/>
              </a:ext>
            </a:extLst>
          </p:cNvPr>
          <p:cNvSpPr/>
          <p:nvPr/>
        </p:nvSpPr>
        <p:spPr>
          <a:xfrm>
            <a:off x="5730240" y="3163659"/>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45" name="Rectangle 44">
            <a:extLst>
              <a:ext uri="{FF2B5EF4-FFF2-40B4-BE49-F238E27FC236}">
                <a16:creationId xmlns:a16="http://schemas.microsoft.com/office/drawing/2014/main" id="{57637068-C223-DC58-C90A-1FDDEB1F37E5}"/>
              </a:ext>
            </a:extLst>
          </p:cNvPr>
          <p:cNvSpPr/>
          <p:nvPr/>
        </p:nvSpPr>
        <p:spPr>
          <a:xfrm>
            <a:off x="3774440" y="3534790"/>
            <a:ext cx="22352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46" name="TextBox 45">
            <a:extLst>
              <a:ext uri="{FF2B5EF4-FFF2-40B4-BE49-F238E27FC236}">
                <a16:creationId xmlns:a16="http://schemas.microsoft.com/office/drawing/2014/main" id="{3AA0A574-F1BA-A447-8FCB-144ECE3FD39B}"/>
              </a:ext>
            </a:extLst>
          </p:cNvPr>
          <p:cNvSpPr txBox="1"/>
          <p:nvPr/>
        </p:nvSpPr>
        <p:spPr>
          <a:xfrm>
            <a:off x="3647441" y="1920147"/>
            <a:ext cx="2773680" cy="538480"/>
          </a:xfrm>
          <a:prstGeom prst="rect">
            <a:avLst/>
          </a:prstGeom>
          <a:solidFill>
            <a:schemeClr val="accent3"/>
          </a:solidFill>
          <a:ln>
            <a:solidFill>
              <a:schemeClr val="accent2"/>
            </a:solidFill>
          </a:ln>
        </p:spPr>
        <p:txBody>
          <a:bodyPr wrap="square" rtlCol="0">
            <a:noAutofit/>
          </a:bodyPr>
          <a:lstStyle/>
          <a:p>
            <a:pPr algn="l"/>
            <a:r>
              <a:rPr lang="en-US" sz="1400" dirty="0"/>
              <a:t>Here we see that F10 is part of several “Complete Keys”</a:t>
            </a:r>
          </a:p>
        </p:txBody>
      </p:sp>
      <p:sp>
        <p:nvSpPr>
          <p:cNvPr id="47" name="TextBox 46">
            <a:extLst>
              <a:ext uri="{FF2B5EF4-FFF2-40B4-BE49-F238E27FC236}">
                <a16:creationId xmlns:a16="http://schemas.microsoft.com/office/drawing/2014/main" id="{A532FF7C-C266-AE98-291C-6CDD537369D4}"/>
              </a:ext>
            </a:extLst>
          </p:cNvPr>
          <p:cNvSpPr txBox="1"/>
          <p:nvPr/>
        </p:nvSpPr>
        <p:spPr>
          <a:xfrm>
            <a:off x="365688" y="1966709"/>
            <a:ext cx="2885512" cy="538480"/>
          </a:xfrm>
          <a:prstGeom prst="rect">
            <a:avLst/>
          </a:prstGeom>
          <a:solidFill>
            <a:schemeClr val="accent3"/>
          </a:solidFill>
          <a:ln>
            <a:solidFill>
              <a:schemeClr val="accent2"/>
            </a:solidFill>
          </a:ln>
        </p:spPr>
        <p:txBody>
          <a:bodyPr wrap="square" rtlCol="0">
            <a:noAutofit/>
          </a:bodyPr>
          <a:lstStyle/>
          <a:p>
            <a:pPr algn="l"/>
            <a:r>
              <a:rPr lang="en-US" sz="1400" dirty="0"/>
              <a:t>The DEDUP tab has been chosen (but not visible in screen shot)</a:t>
            </a:r>
          </a:p>
        </p:txBody>
      </p:sp>
    </p:spTree>
    <p:extLst>
      <p:ext uri="{BB962C8B-B14F-4D97-AF65-F5344CB8AC3E}">
        <p14:creationId xmlns:p14="http://schemas.microsoft.com/office/powerpoint/2010/main" val="2185131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68AFE-5C4E-9684-B2E8-04668F9A5EF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266B729-A9F9-B6AB-91AE-283A8D59EFD3}"/>
              </a:ext>
            </a:extLst>
          </p:cNvPr>
          <p:cNvSpPr>
            <a:spLocks noGrp="1"/>
          </p:cNvSpPr>
          <p:nvPr>
            <p:ph type="body" sz="quarter" idx="16"/>
          </p:nvPr>
        </p:nvSpPr>
        <p:spPr/>
        <p:txBody>
          <a:bodyPr/>
          <a:lstStyle/>
          <a:p>
            <a:r>
              <a:rPr lang="en-US" dirty="0"/>
              <a:t>The Mapping of the FRBR Key Fields</a:t>
            </a:r>
            <a:endParaRPr lang="en-NL" dirty="0"/>
          </a:p>
        </p:txBody>
      </p:sp>
      <p:sp>
        <p:nvSpPr>
          <p:cNvPr id="4" name="Footer Placeholder 3">
            <a:extLst>
              <a:ext uri="{FF2B5EF4-FFF2-40B4-BE49-F238E27FC236}">
                <a16:creationId xmlns:a16="http://schemas.microsoft.com/office/drawing/2014/main" id="{49B9F92A-E762-6550-988B-C18E4EC87C3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96D2F604-98D2-0AEB-80B0-B565E9B4BDCA}"/>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43</a:t>
            </a:fld>
            <a:endParaRPr lang="en-GB" dirty="0"/>
          </a:p>
        </p:txBody>
      </p:sp>
    </p:spTree>
    <p:extLst>
      <p:ext uri="{BB962C8B-B14F-4D97-AF65-F5344CB8AC3E}">
        <p14:creationId xmlns:p14="http://schemas.microsoft.com/office/powerpoint/2010/main" val="3263888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8D522-68BB-893F-FF50-D9CE9DC7FB5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8DB92CC-DA87-8058-5E09-3C32523B19E7}"/>
              </a:ext>
            </a:extLst>
          </p:cNvPr>
          <p:cNvSpPr>
            <a:spLocks noGrp="1"/>
          </p:cNvSpPr>
          <p:nvPr>
            <p:ph type="title"/>
          </p:nvPr>
        </p:nvSpPr>
        <p:spPr/>
        <p:txBody>
          <a:bodyPr/>
          <a:lstStyle/>
          <a:p>
            <a:r>
              <a:rPr lang="en-US" dirty="0"/>
              <a:t>The Mapping of the FRBR Key Fields</a:t>
            </a:r>
            <a:endParaRPr lang="en-NL" dirty="0"/>
          </a:p>
        </p:txBody>
      </p:sp>
      <p:sp>
        <p:nvSpPr>
          <p:cNvPr id="9" name="Slide Number Placeholder 5">
            <a:extLst>
              <a:ext uri="{FF2B5EF4-FFF2-40B4-BE49-F238E27FC236}">
                <a16:creationId xmlns:a16="http://schemas.microsoft.com/office/drawing/2014/main" id="{35FB8532-C195-4D2B-10C2-A06A5A631FD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44</a:t>
            </a:fld>
            <a:endParaRPr lang="en-GB" dirty="0"/>
          </a:p>
        </p:txBody>
      </p:sp>
      <p:sp>
        <p:nvSpPr>
          <p:cNvPr id="11" name="Content Placeholder 10">
            <a:extLst>
              <a:ext uri="{FF2B5EF4-FFF2-40B4-BE49-F238E27FC236}">
                <a16:creationId xmlns:a16="http://schemas.microsoft.com/office/drawing/2014/main" id="{E9F974E2-AAEB-476B-EB7A-12BE4428AF8C}"/>
              </a:ext>
            </a:extLst>
          </p:cNvPr>
          <p:cNvSpPr>
            <a:spLocks noGrp="1"/>
          </p:cNvSpPr>
          <p:nvPr>
            <p:ph sz="quarter" idx="13"/>
          </p:nvPr>
        </p:nvSpPr>
        <p:spPr>
          <a:xfrm>
            <a:off x="370663" y="1131351"/>
            <a:ext cx="11335783" cy="1601689"/>
          </a:xfrm>
        </p:spPr>
        <p:txBody>
          <a:bodyPr/>
          <a:lstStyle/>
          <a:p>
            <a:r>
              <a:rPr lang="en-US" dirty="0"/>
              <a:t>The Mapping of the FRBR Key Fields is done according to the table at </a:t>
            </a:r>
            <a:r>
              <a:rPr lang="en-US" dirty="0">
                <a:hlinkClick r:id="rId2"/>
              </a:rPr>
              <a:t>Mapping FRBR Key Fields</a:t>
            </a:r>
            <a:r>
              <a:rPr lang="en-US" dirty="0"/>
              <a:t> (this can also be customized, more on that later)</a:t>
            </a:r>
          </a:p>
          <a:p>
            <a:r>
              <a:rPr lang="en-US" dirty="0"/>
              <a:t>The table shows, for MARC21, UNIMARC, and DC data formats, how the fields from each source record are mapped and stored in Primo VE for FRBR keys.</a:t>
            </a:r>
          </a:p>
          <a:p>
            <a:r>
              <a:rPr lang="en-US" dirty="0"/>
              <a:t>Let’s look at some examples</a:t>
            </a:r>
          </a:p>
          <a:p>
            <a:endParaRPr lang="en-US" dirty="0"/>
          </a:p>
        </p:txBody>
      </p:sp>
    </p:spTree>
    <p:extLst>
      <p:ext uri="{BB962C8B-B14F-4D97-AF65-F5344CB8AC3E}">
        <p14:creationId xmlns:p14="http://schemas.microsoft.com/office/powerpoint/2010/main" val="1697719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BA67C-2FF2-4DAE-30A5-8B3E70260D7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F50691-B62F-4D05-76D1-B63A9ECE4568}"/>
              </a:ext>
            </a:extLst>
          </p:cNvPr>
          <p:cNvPicPr>
            <a:picLocks noChangeAspect="1"/>
          </p:cNvPicPr>
          <p:nvPr/>
        </p:nvPicPr>
        <p:blipFill>
          <a:blip r:embed="rId2"/>
          <a:stretch>
            <a:fillRect/>
          </a:stretch>
        </p:blipFill>
        <p:spPr>
          <a:xfrm>
            <a:off x="0" y="2331690"/>
            <a:ext cx="12192000" cy="2357179"/>
          </a:xfrm>
          <a:prstGeom prst="rect">
            <a:avLst/>
          </a:prstGeom>
          <a:ln>
            <a:solidFill>
              <a:schemeClr val="tx1"/>
            </a:solidFill>
          </a:ln>
        </p:spPr>
      </p:pic>
      <p:sp>
        <p:nvSpPr>
          <p:cNvPr id="10" name="Title 9">
            <a:extLst>
              <a:ext uri="{FF2B5EF4-FFF2-40B4-BE49-F238E27FC236}">
                <a16:creationId xmlns:a16="http://schemas.microsoft.com/office/drawing/2014/main" id="{DD25F1C5-5311-ECF9-7AF1-2856238B727C}"/>
              </a:ext>
            </a:extLst>
          </p:cNvPr>
          <p:cNvSpPr>
            <a:spLocks noGrp="1"/>
          </p:cNvSpPr>
          <p:nvPr>
            <p:ph type="title"/>
          </p:nvPr>
        </p:nvSpPr>
        <p:spPr/>
        <p:txBody>
          <a:bodyPr/>
          <a:lstStyle/>
          <a:p>
            <a:r>
              <a:rPr lang="en-US" dirty="0"/>
              <a:t>The Mapping of the FRBR Key Fields</a:t>
            </a:r>
            <a:endParaRPr lang="en-NL" dirty="0"/>
          </a:p>
        </p:txBody>
      </p:sp>
      <p:sp>
        <p:nvSpPr>
          <p:cNvPr id="9" name="Slide Number Placeholder 5">
            <a:extLst>
              <a:ext uri="{FF2B5EF4-FFF2-40B4-BE49-F238E27FC236}">
                <a16:creationId xmlns:a16="http://schemas.microsoft.com/office/drawing/2014/main" id="{DE2E13EC-1343-465E-CD2E-EA67ED36430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45</a:t>
            </a:fld>
            <a:endParaRPr lang="en-GB" dirty="0"/>
          </a:p>
        </p:txBody>
      </p:sp>
      <p:sp>
        <p:nvSpPr>
          <p:cNvPr id="12" name="TextBox 11">
            <a:extLst>
              <a:ext uri="{FF2B5EF4-FFF2-40B4-BE49-F238E27FC236}">
                <a16:creationId xmlns:a16="http://schemas.microsoft.com/office/drawing/2014/main" id="{35B59770-F2AA-30D5-48C4-44FE36333856}"/>
              </a:ext>
            </a:extLst>
          </p:cNvPr>
          <p:cNvSpPr txBox="1"/>
          <p:nvPr/>
        </p:nvSpPr>
        <p:spPr>
          <a:xfrm>
            <a:off x="2235200" y="4175760"/>
            <a:ext cx="4368800" cy="1016000"/>
          </a:xfrm>
          <a:prstGeom prst="rect">
            <a:avLst/>
          </a:prstGeom>
          <a:solidFill>
            <a:srgbClr val="FFFF00"/>
          </a:solidFill>
          <a:ln>
            <a:solidFill>
              <a:schemeClr val="tx1"/>
            </a:solidFill>
          </a:ln>
        </p:spPr>
        <p:txBody>
          <a:bodyPr wrap="square" rtlCol="0">
            <a:noAutofit/>
          </a:bodyPr>
          <a:lstStyle/>
          <a:p>
            <a:r>
              <a:rPr lang="en-US" sz="1400" dirty="0"/>
              <a:t>For MARC21 bibliographic records the FRBR Field ID K3 includes the Title from the 245 a, b, e, f, g, n, p, and up to one of the additional fields listed based on priority,</a:t>
            </a:r>
          </a:p>
          <a:p>
            <a:pPr algn="l"/>
            <a:endParaRPr lang="en-US" sz="1400" dirty="0"/>
          </a:p>
        </p:txBody>
      </p:sp>
      <p:pic>
        <p:nvPicPr>
          <p:cNvPr id="6" name="Picture 5">
            <a:extLst>
              <a:ext uri="{FF2B5EF4-FFF2-40B4-BE49-F238E27FC236}">
                <a16:creationId xmlns:a16="http://schemas.microsoft.com/office/drawing/2014/main" id="{CB39C113-E0AA-44FF-FB60-BF99A6927DCA}"/>
              </a:ext>
            </a:extLst>
          </p:cNvPr>
          <p:cNvPicPr>
            <a:picLocks noChangeAspect="1"/>
          </p:cNvPicPr>
          <p:nvPr/>
        </p:nvPicPr>
        <p:blipFill>
          <a:blip r:embed="rId3"/>
          <a:stretch>
            <a:fillRect/>
          </a:stretch>
        </p:blipFill>
        <p:spPr>
          <a:xfrm>
            <a:off x="0" y="1881901"/>
            <a:ext cx="12192000" cy="432278"/>
          </a:xfrm>
          <a:prstGeom prst="rect">
            <a:avLst/>
          </a:prstGeom>
        </p:spPr>
      </p:pic>
      <p:sp>
        <p:nvSpPr>
          <p:cNvPr id="7" name="TextBox 6">
            <a:extLst>
              <a:ext uri="{FF2B5EF4-FFF2-40B4-BE49-F238E27FC236}">
                <a16:creationId xmlns:a16="http://schemas.microsoft.com/office/drawing/2014/main" id="{AE98DA13-289E-0DD5-7807-D540A5521ABE}"/>
              </a:ext>
            </a:extLst>
          </p:cNvPr>
          <p:cNvSpPr txBox="1"/>
          <p:nvPr/>
        </p:nvSpPr>
        <p:spPr>
          <a:xfrm>
            <a:off x="162559" y="1088767"/>
            <a:ext cx="1198881" cy="309766"/>
          </a:xfrm>
          <a:prstGeom prst="rect">
            <a:avLst/>
          </a:prstGeom>
          <a:solidFill>
            <a:srgbClr val="FFFF00"/>
          </a:solidFill>
          <a:ln>
            <a:solidFill>
              <a:schemeClr val="tx1"/>
            </a:solidFill>
          </a:ln>
        </p:spPr>
        <p:txBody>
          <a:bodyPr wrap="square" rtlCol="0">
            <a:noAutofit/>
          </a:bodyPr>
          <a:lstStyle/>
          <a:p>
            <a:r>
              <a:rPr lang="en-US" sz="1400" dirty="0"/>
              <a:t>K3 is “Title”</a:t>
            </a:r>
          </a:p>
          <a:p>
            <a:pPr algn="l"/>
            <a:endParaRPr lang="en-US" sz="1400" dirty="0"/>
          </a:p>
        </p:txBody>
      </p:sp>
      <p:sp>
        <p:nvSpPr>
          <p:cNvPr id="2" name="Rectangle 1">
            <a:extLst>
              <a:ext uri="{FF2B5EF4-FFF2-40B4-BE49-F238E27FC236}">
                <a16:creationId xmlns:a16="http://schemas.microsoft.com/office/drawing/2014/main" id="{3DB06FA2-F311-EE8F-9650-A9DD138555D8}"/>
              </a:ext>
            </a:extLst>
          </p:cNvPr>
          <p:cNvSpPr/>
          <p:nvPr/>
        </p:nvSpPr>
        <p:spPr>
          <a:xfrm>
            <a:off x="0" y="2438400"/>
            <a:ext cx="47752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4" name="Rectangle 3">
            <a:extLst>
              <a:ext uri="{FF2B5EF4-FFF2-40B4-BE49-F238E27FC236}">
                <a16:creationId xmlns:a16="http://schemas.microsoft.com/office/drawing/2014/main" id="{9372A623-7814-13ED-A615-A36EBD694A83}"/>
              </a:ext>
            </a:extLst>
          </p:cNvPr>
          <p:cNvSpPr/>
          <p:nvPr/>
        </p:nvSpPr>
        <p:spPr>
          <a:xfrm>
            <a:off x="1330960" y="2438400"/>
            <a:ext cx="80264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EE50916A-AA25-0C36-268A-69D738E210BB}"/>
              </a:ext>
            </a:extLst>
          </p:cNvPr>
          <p:cNvSpPr/>
          <p:nvPr/>
        </p:nvSpPr>
        <p:spPr>
          <a:xfrm>
            <a:off x="3185160" y="2438400"/>
            <a:ext cx="135636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1810494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D0747-4410-F0A6-5FB5-89176448D8D9}"/>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4CB2A796-1D2E-E772-D57B-16CBB48A07BE}"/>
              </a:ext>
            </a:extLst>
          </p:cNvPr>
          <p:cNvPicPr>
            <a:picLocks noChangeAspect="1"/>
          </p:cNvPicPr>
          <p:nvPr/>
        </p:nvPicPr>
        <p:blipFill>
          <a:blip r:embed="rId2"/>
          <a:stretch>
            <a:fillRect/>
          </a:stretch>
        </p:blipFill>
        <p:spPr>
          <a:xfrm>
            <a:off x="0" y="2015640"/>
            <a:ext cx="12192000" cy="3151839"/>
          </a:xfrm>
          <a:prstGeom prst="rect">
            <a:avLst/>
          </a:prstGeom>
          <a:ln>
            <a:solidFill>
              <a:schemeClr val="tx1"/>
            </a:solidFill>
          </a:ln>
        </p:spPr>
      </p:pic>
      <p:sp>
        <p:nvSpPr>
          <p:cNvPr id="10" name="Title 9">
            <a:extLst>
              <a:ext uri="{FF2B5EF4-FFF2-40B4-BE49-F238E27FC236}">
                <a16:creationId xmlns:a16="http://schemas.microsoft.com/office/drawing/2014/main" id="{94D2DA83-73AC-8AD0-0DBD-3522CE8E3342}"/>
              </a:ext>
            </a:extLst>
          </p:cNvPr>
          <p:cNvSpPr>
            <a:spLocks noGrp="1"/>
          </p:cNvSpPr>
          <p:nvPr>
            <p:ph type="title"/>
          </p:nvPr>
        </p:nvSpPr>
        <p:spPr/>
        <p:txBody>
          <a:bodyPr/>
          <a:lstStyle/>
          <a:p>
            <a:r>
              <a:rPr lang="en-US" dirty="0"/>
              <a:t>The Mapping of the FRBR Key Fields</a:t>
            </a:r>
            <a:endParaRPr lang="en-NL" dirty="0"/>
          </a:p>
        </p:txBody>
      </p:sp>
      <p:sp>
        <p:nvSpPr>
          <p:cNvPr id="9" name="Slide Number Placeholder 5">
            <a:extLst>
              <a:ext uri="{FF2B5EF4-FFF2-40B4-BE49-F238E27FC236}">
                <a16:creationId xmlns:a16="http://schemas.microsoft.com/office/drawing/2014/main" id="{C3298BB9-8097-5C94-5E78-39CBD69F25F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46</a:t>
            </a:fld>
            <a:endParaRPr lang="en-GB" dirty="0"/>
          </a:p>
        </p:txBody>
      </p:sp>
      <p:sp>
        <p:nvSpPr>
          <p:cNvPr id="4" name="Content Placeholder 10">
            <a:extLst>
              <a:ext uri="{FF2B5EF4-FFF2-40B4-BE49-F238E27FC236}">
                <a16:creationId xmlns:a16="http://schemas.microsoft.com/office/drawing/2014/main" id="{04C384E4-509B-0D7F-4FB0-853237D543BA}"/>
              </a:ext>
            </a:extLst>
          </p:cNvPr>
          <p:cNvSpPr>
            <a:spLocks noGrp="1"/>
          </p:cNvSpPr>
          <p:nvPr>
            <p:ph sz="quarter" idx="13"/>
          </p:nvPr>
        </p:nvSpPr>
        <p:spPr>
          <a:xfrm>
            <a:off x="370663" y="1131351"/>
            <a:ext cx="11335783" cy="727929"/>
          </a:xfrm>
        </p:spPr>
        <p:txBody>
          <a:bodyPr/>
          <a:lstStyle/>
          <a:p>
            <a:r>
              <a:rPr lang="en-US" dirty="0"/>
              <a:t>At “Configuration &gt; Discovery &gt; Other &gt; Dedup/FRBR Complete Key Combination” we can see that the K3 is “Title” for FRBR</a:t>
            </a:r>
          </a:p>
          <a:p>
            <a:endParaRPr lang="en-US" dirty="0"/>
          </a:p>
          <a:p>
            <a:endParaRPr lang="en-US" dirty="0"/>
          </a:p>
        </p:txBody>
      </p:sp>
      <p:sp>
        <p:nvSpPr>
          <p:cNvPr id="19" name="Rectangle 18">
            <a:extLst>
              <a:ext uri="{FF2B5EF4-FFF2-40B4-BE49-F238E27FC236}">
                <a16:creationId xmlns:a16="http://schemas.microsoft.com/office/drawing/2014/main" id="{5232B6E5-42A7-4DCA-1BAF-A6DB63823FDB}"/>
              </a:ext>
            </a:extLst>
          </p:cNvPr>
          <p:cNvSpPr/>
          <p:nvPr/>
        </p:nvSpPr>
        <p:spPr>
          <a:xfrm>
            <a:off x="6038554" y="3927757"/>
            <a:ext cx="413046" cy="288643"/>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1" name="Rectangle 20">
            <a:extLst>
              <a:ext uri="{FF2B5EF4-FFF2-40B4-BE49-F238E27FC236}">
                <a16:creationId xmlns:a16="http://schemas.microsoft.com/office/drawing/2014/main" id="{0C2A4984-0490-1911-16F5-08754DC815C3}"/>
              </a:ext>
            </a:extLst>
          </p:cNvPr>
          <p:cNvSpPr/>
          <p:nvPr/>
        </p:nvSpPr>
        <p:spPr>
          <a:xfrm>
            <a:off x="746760" y="2447670"/>
            <a:ext cx="513080" cy="34633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5" name="Rectangle 24">
            <a:extLst>
              <a:ext uri="{FF2B5EF4-FFF2-40B4-BE49-F238E27FC236}">
                <a16:creationId xmlns:a16="http://schemas.microsoft.com/office/drawing/2014/main" id="{1489D01F-8BA0-4DF5-FC2A-01EB095CF52F}"/>
              </a:ext>
            </a:extLst>
          </p:cNvPr>
          <p:cNvSpPr/>
          <p:nvPr/>
        </p:nvSpPr>
        <p:spPr>
          <a:xfrm>
            <a:off x="1899920" y="3921760"/>
            <a:ext cx="233680" cy="288643"/>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0" name="Rectangle 29">
            <a:extLst>
              <a:ext uri="{FF2B5EF4-FFF2-40B4-BE49-F238E27FC236}">
                <a16:creationId xmlns:a16="http://schemas.microsoft.com/office/drawing/2014/main" id="{D0614EBA-E4BD-E477-A2B0-9E02DC4BC413}"/>
              </a:ext>
            </a:extLst>
          </p:cNvPr>
          <p:cNvSpPr/>
          <p:nvPr/>
        </p:nvSpPr>
        <p:spPr>
          <a:xfrm>
            <a:off x="1229360" y="3271520"/>
            <a:ext cx="99568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1" name="TextBox 30">
            <a:extLst>
              <a:ext uri="{FF2B5EF4-FFF2-40B4-BE49-F238E27FC236}">
                <a16:creationId xmlns:a16="http://schemas.microsoft.com/office/drawing/2014/main" id="{9415C55A-8763-D0F2-905F-B597C55E865A}"/>
              </a:ext>
            </a:extLst>
          </p:cNvPr>
          <p:cNvSpPr txBox="1"/>
          <p:nvPr/>
        </p:nvSpPr>
        <p:spPr>
          <a:xfrm>
            <a:off x="3058160" y="2397760"/>
            <a:ext cx="3139440" cy="538480"/>
          </a:xfrm>
          <a:prstGeom prst="rect">
            <a:avLst/>
          </a:prstGeom>
          <a:solidFill>
            <a:schemeClr val="accent3"/>
          </a:solidFill>
          <a:ln>
            <a:solidFill>
              <a:schemeClr val="accent2"/>
            </a:solidFill>
          </a:ln>
        </p:spPr>
        <p:txBody>
          <a:bodyPr wrap="square" rtlCol="0">
            <a:noAutofit/>
          </a:bodyPr>
          <a:lstStyle/>
          <a:p>
            <a:pPr algn="l"/>
            <a:r>
              <a:rPr lang="en-US" sz="1400" dirty="0"/>
              <a:t>Here we see that K3 is part of a “Complete Key” with K1 “Author”</a:t>
            </a:r>
          </a:p>
        </p:txBody>
      </p:sp>
    </p:spTree>
    <p:extLst>
      <p:ext uri="{BB962C8B-B14F-4D97-AF65-F5344CB8AC3E}">
        <p14:creationId xmlns:p14="http://schemas.microsoft.com/office/powerpoint/2010/main" val="2436472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56F42-DC4B-D931-A6CC-80CA976B18A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25D5CC5-9C60-80C7-F2CF-E3FC8E9C452F}"/>
              </a:ext>
            </a:extLst>
          </p:cNvPr>
          <p:cNvPicPr>
            <a:picLocks noChangeAspect="1"/>
          </p:cNvPicPr>
          <p:nvPr/>
        </p:nvPicPr>
        <p:blipFill>
          <a:blip r:embed="rId2"/>
          <a:stretch>
            <a:fillRect/>
          </a:stretch>
        </p:blipFill>
        <p:spPr>
          <a:xfrm>
            <a:off x="0" y="2007523"/>
            <a:ext cx="12192000" cy="2172393"/>
          </a:xfrm>
          <a:prstGeom prst="rect">
            <a:avLst/>
          </a:prstGeom>
          <a:ln>
            <a:solidFill>
              <a:schemeClr val="tx1"/>
            </a:solidFill>
          </a:ln>
        </p:spPr>
      </p:pic>
      <p:sp>
        <p:nvSpPr>
          <p:cNvPr id="10" name="Title 9">
            <a:extLst>
              <a:ext uri="{FF2B5EF4-FFF2-40B4-BE49-F238E27FC236}">
                <a16:creationId xmlns:a16="http://schemas.microsoft.com/office/drawing/2014/main" id="{A1AA5667-3CB5-0499-AF1B-76E8A47886EE}"/>
              </a:ext>
            </a:extLst>
          </p:cNvPr>
          <p:cNvSpPr>
            <a:spLocks noGrp="1"/>
          </p:cNvSpPr>
          <p:nvPr>
            <p:ph type="title"/>
          </p:nvPr>
        </p:nvSpPr>
        <p:spPr/>
        <p:txBody>
          <a:bodyPr/>
          <a:lstStyle/>
          <a:p>
            <a:r>
              <a:rPr lang="en-US" dirty="0"/>
              <a:t>The Mapping of the FRBR Key Fields</a:t>
            </a:r>
            <a:endParaRPr lang="en-NL" dirty="0"/>
          </a:p>
        </p:txBody>
      </p:sp>
      <p:sp>
        <p:nvSpPr>
          <p:cNvPr id="9" name="Slide Number Placeholder 5">
            <a:extLst>
              <a:ext uri="{FF2B5EF4-FFF2-40B4-BE49-F238E27FC236}">
                <a16:creationId xmlns:a16="http://schemas.microsoft.com/office/drawing/2014/main" id="{25E35BBC-9585-C95E-27C3-776C4D14E7D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47</a:t>
            </a:fld>
            <a:endParaRPr lang="en-GB" dirty="0"/>
          </a:p>
        </p:txBody>
      </p:sp>
      <p:sp>
        <p:nvSpPr>
          <p:cNvPr id="8" name="TextBox 7">
            <a:extLst>
              <a:ext uri="{FF2B5EF4-FFF2-40B4-BE49-F238E27FC236}">
                <a16:creationId xmlns:a16="http://schemas.microsoft.com/office/drawing/2014/main" id="{7C73DB38-2165-92DD-60C7-21235DEE490E}"/>
              </a:ext>
            </a:extLst>
          </p:cNvPr>
          <p:cNvSpPr txBox="1"/>
          <p:nvPr/>
        </p:nvSpPr>
        <p:spPr>
          <a:xfrm>
            <a:off x="4439920" y="3293420"/>
            <a:ext cx="4663440" cy="741680"/>
          </a:xfrm>
          <a:prstGeom prst="rect">
            <a:avLst/>
          </a:prstGeom>
          <a:solidFill>
            <a:srgbClr val="FFFF00"/>
          </a:solidFill>
          <a:ln>
            <a:solidFill>
              <a:schemeClr val="tx1"/>
            </a:solidFill>
          </a:ln>
        </p:spPr>
        <p:txBody>
          <a:bodyPr wrap="square" rtlCol="0">
            <a:noAutofit/>
          </a:bodyPr>
          <a:lstStyle/>
          <a:p>
            <a:r>
              <a:rPr lang="en-US" sz="1400" dirty="0"/>
              <a:t>For MARC21 bibliographic records the FRBR Field ID  K1 includes the Author from the </a:t>
            </a:r>
            <a:r>
              <a:rPr lang="pt-BR" sz="1400" dirty="0"/>
              <a:t>100 a,b,c,q</a:t>
            </a:r>
            <a:r>
              <a:rPr lang="en-US" sz="1400" dirty="0"/>
              <a:t> or the </a:t>
            </a:r>
            <a:r>
              <a:rPr lang="pt-BR" sz="1400" dirty="0"/>
              <a:t>110 a,b,c,q </a:t>
            </a:r>
            <a:r>
              <a:rPr lang="en-US" sz="1400" dirty="0"/>
              <a:t>  or the 111a,b,c,n,q</a:t>
            </a:r>
          </a:p>
        </p:txBody>
      </p:sp>
      <p:pic>
        <p:nvPicPr>
          <p:cNvPr id="3" name="Picture 2">
            <a:extLst>
              <a:ext uri="{FF2B5EF4-FFF2-40B4-BE49-F238E27FC236}">
                <a16:creationId xmlns:a16="http://schemas.microsoft.com/office/drawing/2014/main" id="{4577D4AB-DDE4-2E8C-806E-749925DF2905}"/>
              </a:ext>
            </a:extLst>
          </p:cNvPr>
          <p:cNvPicPr>
            <a:picLocks noChangeAspect="1"/>
          </p:cNvPicPr>
          <p:nvPr/>
        </p:nvPicPr>
        <p:blipFill>
          <a:blip r:embed="rId3"/>
          <a:stretch>
            <a:fillRect/>
          </a:stretch>
        </p:blipFill>
        <p:spPr>
          <a:xfrm>
            <a:off x="0" y="1577101"/>
            <a:ext cx="12192000" cy="432278"/>
          </a:xfrm>
          <a:prstGeom prst="rect">
            <a:avLst/>
          </a:prstGeom>
        </p:spPr>
      </p:pic>
      <p:sp>
        <p:nvSpPr>
          <p:cNvPr id="2" name="TextBox 1">
            <a:extLst>
              <a:ext uri="{FF2B5EF4-FFF2-40B4-BE49-F238E27FC236}">
                <a16:creationId xmlns:a16="http://schemas.microsoft.com/office/drawing/2014/main" id="{31DB4601-2906-2B93-A3F8-2E76B059994E}"/>
              </a:ext>
            </a:extLst>
          </p:cNvPr>
          <p:cNvSpPr txBox="1"/>
          <p:nvPr/>
        </p:nvSpPr>
        <p:spPr>
          <a:xfrm>
            <a:off x="162559" y="1088767"/>
            <a:ext cx="1442721" cy="309766"/>
          </a:xfrm>
          <a:prstGeom prst="rect">
            <a:avLst/>
          </a:prstGeom>
          <a:solidFill>
            <a:srgbClr val="FFFF00"/>
          </a:solidFill>
          <a:ln>
            <a:solidFill>
              <a:schemeClr val="tx1"/>
            </a:solidFill>
          </a:ln>
        </p:spPr>
        <p:txBody>
          <a:bodyPr wrap="square" rtlCol="0">
            <a:noAutofit/>
          </a:bodyPr>
          <a:lstStyle/>
          <a:p>
            <a:r>
              <a:rPr lang="en-US" sz="1400" dirty="0"/>
              <a:t>K1 is “Author”</a:t>
            </a:r>
          </a:p>
          <a:p>
            <a:pPr algn="l"/>
            <a:endParaRPr lang="en-US" sz="1400" dirty="0"/>
          </a:p>
        </p:txBody>
      </p:sp>
      <p:sp>
        <p:nvSpPr>
          <p:cNvPr id="4" name="Rectangle 3">
            <a:extLst>
              <a:ext uri="{FF2B5EF4-FFF2-40B4-BE49-F238E27FC236}">
                <a16:creationId xmlns:a16="http://schemas.microsoft.com/office/drawing/2014/main" id="{EECBF6F6-D236-642E-83A1-FBA292DA7C23}"/>
              </a:ext>
            </a:extLst>
          </p:cNvPr>
          <p:cNvSpPr/>
          <p:nvPr/>
        </p:nvSpPr>
        <p:spPr>
          <a:xfrm>
            <a:off x="0" y="2133600"/>
            <a:ext cx="47752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42A3A1D1-EC1D-FBDD-F1E8-96C07CDCF837}"/>
              </a:ext>
            </a:extLst>
          </p:cNvPr>
          <p:cNvSpPr/>
          <p:nvPr/>
        </p:nvSpPr>
        <p:spPr>
          <a:xfrm>
            <a:off x="1330960" y="2133600"/>
            <a:ext cx="802640" cy="2641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511AA988-DA18-963B-F517-0915E5852367}"/>
              </a:ext>
            </a:extLst>
          </p:cNvPr>
          <p:cNvSpPr/>
          <p:nvPr/>
        </p:nvSpPr>
        <p:spPr>
          <a:xfrm>
            <a:off x="3185160" y="2133600"/>
            <a:ext cx="1041400" cy="77428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3039348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40A3D-B8FB-6278-9E6B-456BFBF46D93}"/>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54629506-C855-666C-429F-E18E31D20C0D}"/>
              </a:ext>
            </a:extLst>
          </p:cNvPr>
          <p:cNvPicPr>
            <a:picLocks noChangeAspect="1"/>
          </p:cNvPicPr>
          <p:nvPr/>
        </p:nvPicPr>
        <p:blipFill>
          <a:blip r:embed="rId2"/>
          <a:stretch>
            <a:fillRect/>
          </a:stretch>
        </p:blipFill>
        <p:spPr>
          <a:xfrm>
            <a:off x="0" y="2015640"/>
            <a:ext cx="12192000" cy="3151839"/>
          </a:xfrm>
          <a:prstGeom prst="rect">
            <a:avLst/>
          </a:prstGeom>
          <a:ln>
            <a:solidFill>
              <a:schemeClr val="tx1"/>
            </a:solidFill>
          </a:ln>
        </p:spPr>
      </p:pic>
      <p:sp>
        <p:nvSpPr>
          <p:cNvPr id="10" name="Title 9">
            <a:extLst>
              <a:ext uri="{FF2B5EF4-FFF2-40B4-BE49-F238E27FC236}">
                <a16:creationId xmlns:a16="http://schemas.microsoft.com/office/drawing/2014/main" id="{9647979A-AC51-E1F2-1720-7A16DD37E92E}"/>
              </a:ext>
            </a:extLst>
          </p:cNvPr>
          <p:cNvSpPr>
            <a:spLocks noGrp="1"/>
          </p:cNvSpPr>
          <p:nvPr>
            <p:ph type="title"/>
          </p:nvPr>
        </p:nvSpPr>
        <p:spPr/>
        <p:txBody>
          <a:bodyPr/>
          <a:lstStyle/>
          <a:p>
            <a:r>
              <a:rPr lang="en-US" dirty="0"/>
              <a:t>The Mapping of the FRBR Key Fields</a:t>
            </a:r>
            <a:endParaRPr lang="en-NL" dirty="0"/>
          </a:p>
        </p:txBody>
      </p:sp>
      <p:sp>
        <p:nvSpPr>
          <p:cNvPr id="9" name="Slide Number Placeholder 5">
            <a:extLst>
              <a:ext uri="{FF2B5EF4-FFF2-40B4-BE49-F238E27FC236}">
                <a16:creationId xmlns:a16="http://schemas.microsoft.com/office/drawing/2014/main" id="{B0869C5A-2376-E275-E003-22E4EEC662C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48</a:t>
            </a:fld>
            <a:endParaRPr lang="en-GB" dirty="0"/>
          </a:p>
        </p:txBody>
      </p:sp>
      <p:sp>
        <p:nvSpPr>
          <p:cNvPr id="4" name="Content Placeholder 10">
            <a:extLst>
              <a:ext uri="{FF2B5EF4-FFF2-40B4-BE49-F238E27FC236}">
                <a16:creationId xmlns:a16="http://schemas.microsoft.com/office/drawing/2014/main" id="{348C83D5-42FC-FF48-71AD-88E1783BCD42}"/>
              </a:ext>
            </a:extLst>
          </p:cNvPr>
          <p:cNvSpPr>
            <a:spLocks noGrp="1"/>
          </p:cNvSpPr>
          <p:nvPr>
            <p:ph sz="quarter" idx="13"/>
          </p:nvPr>
        </p:nvSpPr>
        <p:spPr>
          <a:xfrm>
            <a:off x="370663" y="1131351"/>
            <a:ext cx="11335783" cy="727929"/>
          </a:xfrm>
        </p:spPr>
        <p:txBody>
          <a:bodyPr/>
          <a:lstStyle/>
          <a:p>
            <a:r>
              <a:rPr lang="en-US" dirty="0"/>
              <a:t>At “Configuration &gt; Discovery &gt; Other &gt; Dedup/FRBR Complete Key Combination” we can see that the K1 is “Author” for FRBR</a:t>
            </a:r>
          </a:p>
          <a:p>
            <a:endParaRPr lang="en-US" dirty="0"/>
          </a:p>
          <a:p>
            <a:endParaRPr lang="en-US" dirty="0"/>
          </a:p>
        </p:txBody>
      </p:sp>
      <p:sp>
        <p:nvSpPr>
          <p:cNvPr id="19" name="Rectangle 18">
            <a:extLst>
              <a:ext uri="{FF2B5EF4-FFF2-40B4-BE49-F238E27FC236}">
                <a16:creationId xmlns:a16="http://schemas.microsoft.com/office/drawing/2014/main" id="{CFDB3FF8-BA0C-4C37-B785-461AB7FFB927}"/>
              </a:ext>
            </a:extLst>
          </p:cNvPr>
          <p:cNvSpPr/>
          <p:nvPr/>
        </p:nvSpPr>
        <p:spPr>
          <a:xfrm>
            <a:off x="5611834" y="3927757"/>
            <a:ext cx="413046" cy="288643"/>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1" name="Rectangle 20">
            <a:extLst>
              <a:ext uri="{FF2B5EF4-FFF2-40B4-BE49-F238E27FC236}">
                <a16:creationId xmlns:a16="http://schemas.microsoft.com/office/drawing/2014/main" id="{D472FEEC-E747-E093-5D47-BD4F388C083B}"/>
              </a:ext>
            </a:extLst>
          </p:cNvPr>
          <p:cNvSpPr/>
          <p:nvPr/>
        </p:nvSpPr>
        <p:spPr>
          <a:xfrm>
            <a:off x="746760" y="2447670"/>
            <a:ext cx="513080" cy="34633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5" name="Rectangle 24">
            <a:extLst>
              <a:ext uri="{FF2B5EF4-FFF2-40B4-BE49-F238E27FC236}">
                <a16:creationId xmlns:a16="http://schemas.microsoft.com/office/drawing/2014/main" id="{C6F08BEF-667A-FE07-6E31-DBC2B47A9B24}"/>
              </a:ext>
            </a:extLst>
          </p:cNvPr>
          <p:cNvSpPr/>
          <p:nvPr/>
        </p:nvSpPr>
        <p:spPr>
          <a:xfrm>
            <a:off x="1432560" y="3921760"/>
            <a:ext cx="233680" cy="288643"/>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 name="Rectangle 2">
            <a:extLst>
              <a:ext uri="{FF2B5EF4-FFF2-40B4-BE49-F238E27FC236}">
                <a16:creationId xmlns:a16="http://schemas.microsoft.com/office/drawing/2014/main" id="{ABA8D70F-57C0-4696-FEBD-3AB335D1BCD5}"/>
              </a:ext>
            </a:extLst>
          </p:cNvPr>
          <p:cNvSpPr/>
          <p:nvPr/>
        </p:nvSpPr>
        <p:spPr>
          <a:xfrm>
            <a:off x="1229360" y="3271520"/>
            <a:ext cx="995680" cy="2641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5" name="TextBox 4">
            <a:extLst>
              <a:ext uri="{FF2B5EF4-FFF2-40B4-BE49-F238E27FC236}">
                <a16:creationId xmlns:a16="http://schemas.microsoft.com/office/drawing/2014/main" id="{3FC20C2C-BC88-EFE8-D87D-668385D33567}"/>
              </a:ext>
            </a:extLst>
          </p:cNvPr>
          <p:cNvSpPr txBox="1"/>
          <p:nvPr/>
        </p:nvSpPr>
        <p:spPr>
          <a:xfrm>
            <a:off x="3058160" y="2397760"/>
            <a:ext cx="3139440" cy="538480"/>
          </a:xfrm>
          <a:prstGeom prst="rect">
            <a:avLst/>
          </a:prstGeom>
          <a:solidFill>
            <a:schemeClr val="accent3"/>
          </a:solidFill>
          <a:ln>
            <a:solidFill>
              <a:schemeClr val="accent2"/>
            </a:solidFill>
          </a:ln>
        </p:spPr>
        <p:txBody>
          <a:bodyPr wrap="square" rtlCol="0">
            <a:noAutofit/>
          </a:bodyPr>
          <a:lstStyle/>
          <a:p>
            <a:pPr algn="l"/>
            <a:r>
              <a:rPr lang="en-US" sz="1400" dirty="0"/>
              <a:t>Here we see that K1 is part of a “Complete Key” with K3 “Title”</a:t>
            </a:r>
          </a:p>
        </p:txBody>
      </p:sp>
    </p:spTree>
    <p:extLst>
      <p:ext uri="{BB962C8B-B14F-4D97-AF65-F5344CB8AC3E}">
        <p14:creationId xmlns:p14="http://schemas.microsoft.com/office/powerpoint/2010/main" val="1117601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800AE-C47E-65B2-3C44-A36F9B32BC8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3CA9D52-674D-5D2F-C3D3-94A5F68DC8E5}"/>
              </a:ext>
            </a:extLst>
          </p:cNvPr>
          <p:cNvSpPr>
            <a:spLocks noGrp="1"/>
          </p:cNvSpPr>
          <p:nvPr>
            <p:ph type="body" sz="quarter" idx="16"/>
          </p:nvPr>
        </p:nvSpPr>
        <p:spPr/>
        <p:txBody>
          <a:bodyPr/>
          <a:lstStyle/>
          <a:p>
            <a:r>
              <a:rPr lang="en-US" dirty="0"/>
              <a:t>Why was example one </a:t>
            </a:r>
            <a:r>
              <a:rPr lang="en-US" dirty="0" err="1"/>
              <a:t>FRBRized</a:t>
            </a:r>
            <a:endParaRPr lang="en-US" dirty="0"/>
          </a:p>
        </p:txBody>
      </p:sp>
      <p:sp>
        <p:nvSpPr>
          <p:cNvPr id="4" name="Footer Placeholder 3">
            <a:extLst>
              <a:ext uri="{FF2B5EF4-FFF2-40B4-BE49-F238E27FC236}">
                <a16:creationId xmlns:a16="http://schemas.microsoft.com/office/drawing/2014/main" id="{E0EF888C-B99C-D301-8CDA-1C8C3EFF8D3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576B7E7D-D2A6-7A30-777B-C9BDB5EFD2A6}"/>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49</a:t>
            </a:fld>
            <a:endParaRPr lang="en-GB" dirty="0"/>
          </a:p>
        </p:txBody>
      </p:sp>
    </p:spTree>
    <p:extLst>
      <p:ext uri="{BB962C8B-B14F-4D97-AF65-F5344CB8AC3E}">
        <p14:creationId xmlns:p14="http://schemas.microsoft.com/office/powerpoint/2010/main" val="451791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633A0E-19CD-B49D-C608-1AC2F97B643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4B2F8D8-2A99-3470-FC27-0350C6614718}"/>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AA53B7B7-54D3-B41B-1D3E-EED4DC22741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dirty="0"/>
          </a:p>
        </p:txBody>
      </p:sp>
      <p:sp>
        <p:nvSpPr>
          <p:cNvPr id="11" name="Content Placeholder 10">
            <a:extLst>
              <a:ext uri="{FF2B5EF4-FFF2-40B4-BE49-F238E27FC236}">
                <a16:creationId xmlns:a16="http://schemas.microsoft.com/office/drawing/2014/main" id="{E2CC9943-B312-2C7C-DA2D-75D84EFC5F77}"/>
              </a:ext>
            </a:extLst>
          </p:cNvPr>
          <p:cNvSpPr>
            <a:spLocks noGrp="1"/>
          </p:cNvSpPr>
          <p:nvPr>
            <p:ph sz="quarter" idx="13"/>
          </p:nvPr>
        </p:nvSpPr>
        <p:spPr>
          <a:xfrm>
            <a:off x="370663" y="1131352"/>
            <a:ext cx="11335783" cy="5055334"/>
          </a:xfrm>
        </p:spPr>
        <p:txBody>
          <a:bodyPr/>
          <a:lstStyle/>
          <a:p>
            <a:r>
              <a:rPr lang="en-US" dirty="0"/>
              <a:t>The Dedup and FRBR processes reduce clutter by grouping related records.</a:t>
            </a:r>
          </a:p>
          <a:p>
            <a:r>
              <a:rPr lang="en-US" dirty="0"/>
              <a:t>Traditional cataloging could treat redundant records as separate, unrelated records, making discovery more difficult for users.</a:t>
            </a:r>
          </a:p>
          <a:p>
            <a:r>
              <a:rPr lang="en-US" dirty="0"/>
              <a:t>By establishing clear relationships among the records and grouping them together by deduplication or FRBR, the user experience in Discovery is greatly improved.</a:t>
            </a:r>
          </a:p>
          <a:p>
            <a:endParaRPr lang="en-US" dirty="0"/>
          </a:p>
          <a:p>
            <a:r>
              <a:rPr lang="en-US" dirty="0"/>
              <a:t>See also </a:t>
            </a:r>
            <a:r>
              <a:rPr lang="en-US" dirty="0">
                <a:hlinkClick r:id="rId2"/>
              </a:rPr>
              <a:t>Dedup and FRBR for Primo VE</a:t>
            </a:r>
            <a:endParaRPr lang="en-US" dirty="0"/>
          </a:p>
          <a:p>
            <a:endParaRPr lang="en-US" dirty="0"/>
          </a:p>
          <a:p>
            <a:endParaRPr lang="en-US" dirty="0"/>
          </a:p>
        </p:txBody>
      </p:sp>
    </p:spTree>
    <p:extLst>
      <p:ext uri="{BB962C8B-B14F-4D97-AF65-F5344CB8AC3E}">
        <p14:creationId xmlns:p14="http://schemas.microsoft.com/office/powerpoint/2010/main" val="446674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959D7-C9C7-A164-EB72-263D6B1FF7C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307AC70-7C3E-C919-D330-0B31217A8005}"/>
              </a:ext>
            </a:extLst>
          </p:cNvPr>
          <p:cNvSpPr>
            <a:spLocks noGrp="1"/>
          </p:cNvSpPr>
          <p:nvPr>
            <p:ph type="title"/>
          </p:nvPr>
        </p:nvSpPr>
        <p:spPr/>
        <p:txBody>
          <a:bodyPr/>
          <a:lstStyle/>
          <a:p>
            <a:r>
              <a:rPr lang="en-US" dirty="0"/>
              <a:t>Why was example one FRBRized</a:t>
            </a:r>
          </a:p>
        </p:txBody>
      </p:sp>
      <p:sp>
        <p:nvSpPr>
          <p:cNvPr id="9" name="Slide Number Placeholder 5">
            <a:extLst>
              <a:ext uri="{FF2B5EF4-FFF2-40B4-BE49-F238E27FC236}">
                <a16:creationId xmlns:a16="http://schemas.microsoft.com/office/drawing/2014/main" id="{489278A6-FF35-766B-BC1D-96B6B36875B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50</a:t>
            </a:fld>
            <a:endParaRPr lang="en-GB" dirty="0"/>
          </a:p>
        </p:txBody>
      </p:sp>
      <p:pic>
        <p:nvPicPr>
          <p:cNvPr id="4" name="Picture 3">
            <a:extLst>
              <a:ext uri="{FF2B5EF4-FFF2-40B4-BE49-F238E27FC236}">
                <a16:creationId xmlns:a16="http://schemas.microsoft.com/office/drawing/2014/main" id="{54FE5841-5069-C57D-9C44-A2F27A5AAD21}"/>
              </a:ext>
            </a:extLst>
          </p:cNvPr>
          <p:cNvPicPr>
            <a:picLocks noChangeAspect="1"/>
          </p:cNvPicPr>
          <p:nvPr/>
        </p:nvPicPr>
        <p:blipFill>
          <a:blip r:embed="rId2"/>
          <a:stretch>
            <a:fillRect/>
          </a:stretch>
        </p:blipFill>
        <p:spPr>
          <a:xfrm>
            <a:off x="8020769" y="934720"/>
            <a:ext cx="2965065" cy="5718942"/>
          </a:xfrm>
          <a:prstGeom prst="rect">
            <a:avLst/>
          </a:prstGeom>
        </p:spPr>
      </p:pic>
      <p:sp>
        <p:nvSpPr>
          <p:cNvPr id="5" name="Content Placeholder 10">
            <a:extLst>
              <a:ext uri="{FF2B5EF4-FFF2-40B4-BE49-F238E27FC236}">
                <a16:creationId xmlns:a16="http://schemas.microsoft.com/office/drawing/2014/main" id="{DBCCC854-5127-BE42-4138-5473F51C4E13}"/>
              </a:ext>
            </a:extLst>
          </p:cNvPr>
          <p:cNvSpPr>
            <a:spLocks noGrp="1"/>
          </p:cNvSpPr>
          <p:nvPr>
            <p:ph sz="quarter" idx="13"/>
          </p:nvPr>
        </p:nvSpPr>
        <p:spPr>
          <a:xfrm>
            <a:off x="370663" y="1131352"/>
            <a:ext cx="7269657" cy="2297648"/>
          </a:xfrm>
        </p:spPr>
        <p:txBody>
          <a:bodyPr/>
          <a:lstStyle/>
          <a:p>
            <a:r>
              <a:rPr lang="en-US" dirty="0"/>
              <a:t>Note that it is also possible to test the setup and see if and why records get Deduped or FRBRized.</a:t>
            </a:r>
          </a:p>
          <a:p>
            <a:r>
              <a:rPr lang="en-US" dirty="0"/>
              <a:t>This can be done at “Configuration &gt; Discovery &gt; Other &gt; Dedup and FRBR Test Utility”</a:t>
            </a:r>
          </a:p>
          <a:p>
            <a:r>
              <a:rPr lang="en-US" dirty="0"/>
              <a:t>See also </a:t>
            </a:r>
            <a:r>
              <a:rPr lang="en-US" dirty="0">
                <a:hlinkClick r:id="rId3"/>
              </a:rPr>
              <a:t>Dedup and FRBR Analysis Tool for Primo VE</a:t>
            </a:r>
            <a:r>
              <a:rPr lang="en-US" dirty="0"/>
              <a:t>.</a:t>
            </a:r>
          </a:p>
          <a:p>
            <a:r>
              <a:rPr lang="en-US" dirty="0"/>
              <a:t>We will now access the Dedup and FRBR Test Utility</a:t>
            </a:r>
          </a:p>
          <a:p>
            <a:endParaRPr lang="en-US" dirty="0"/>
          </a:p>
        </p:txBody>
      </p:sp>
      <p:sp>
        <p:nvSpPr>
          <p:cNvPr id="6" name="Rectangle 5">
            <a:extLst>
              <a:ext uri="{FF2B5EF4-FFF2-40B4-BE49-F238E27FC236}">
                <a16:creationId xmlns:a16="http://schemas.microsoft.com/office/drawing/2014/main" id="{864879C9-BD4C-392F-BF98-A81245575F6A}"/>
              </a:ext>
            </a:extLst>
          </p:cNvPr>
          <p:cNvSpPr/>
          <p:nvPr/>
        </p:nvSpPr>
        <p:spPr>
          <a:xfrm>
            <a:off x="8041088" y="1869440"/>
            <a:ext cx="1742991" cy="3048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2008446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FC804-61E1-4488-8788-181CB02946D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61D623B-2A87-30AD-8163-8D99711ABC42}"/>
              </a:ext>
            </a:extLst>
          </p:cNvPr>
          <p:cNvPicPr>
            <a:picLocks noChangeAspect="1"/>
          </p:cNvPicPr>
          <p:nvPr/>
        </p:nvPicPr>
        <p:blipFill>
          <a:blip r:embed="rId2"/>
          <a:stretch>
            <a:fillRect/>
          </a:stretch>
        </p:blipFill>
        <p:spPr>
          <a:xfrm>
            <a:off x="0" y="3042438"/>
            <a:ext cx="12192000" cy="1951684"/>
          </a:xfrm>
          <a:prstGeom prst="rect">
            <a:avLst/>
          </a:prstGeom>
          <a:ln>
            <a:solidFill>
              <a:schemeClr val="tx1"/>
            </a:solidFill>
          </a:ln>
        </p:spPr>
      </p:pic>
      <p:sp>
        <p:nvSpPr>
          <p:cNvPr id="10" name="Title 9">
            <a:extLst>
              <a:ext uri="{FF2B5EF4-FFF2-40B4-BE49-F238E27FC236}">
                <a16:creationId xmlns:a16="http://schemas.microsoft.com/office/drawing/2014/main" id="{D6775592-67DA-C453-C808-8253937DA957}"/>
              </a:ext>
            </a:extLst>
          </p:cNvPr>
          <p:cNvSpPr>
            <a:spLocks noGrp="1"/>
          </p:cNvSpPr>
          <p:nvPr>
            <p:ph type="title"/>
          </p:nvPr>
        </p:nvSpPr>
        <p:spPr/>
        <p:txBody>
          <a:bodyPr/>
          <a:lstStyle/>
          <a:p>
            <a:r>
              <a:rPr lang="en-US" dirty="0"/>
              <a:t>Why was example one FRBRized</a:t>
            </a:r>
          </a:p>
        </p:txBody>
      </p:sp>
      <p:sp>
        <p:nvSpPr>
          <p:cNvPr id="9" name="Slide Number Placeholder 5">
            <a:extLst>
              <a:ext uri="{FF2B5EF4-FFF2-40B4-BE49-F238E27FC236}">
                <a16:creationId xmlns:a16="http://schemas.microsoft.com/office/drawing/2014/main" id="{9C151D4C-2BC9-2C7A-080B-B9E943D4B70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51</a:t>
            </a:fld>
            <a:endParaRPr lang="en-GB" dirty="0"/>
          </a:p>
        </p:txBody>
      </p:sp>
      <p:sp>
        <p:nvSpPr>
          <p:cNvPr id="7" name="Content Placeholder 10">
            <a:extLst>
              <a:ext uri="{FF2B5EF4-FFF2-40B4-BE49-F238E27FC236}">
                <a16:creationId xmlns:a16="http://schemas.microsoft.com/office/drawing/2014/main" id="{B8F0C25A-210E-6928-C86A-3D744618A7A3}"/>
              </a:ext>
            </a:extLst>
          </p:cNvPr>
          <p:cNvSpPr>
            <a:spLocks noGrp="1"/>
          </p:cNvSpPr>
          <p:nvPr>
            <p:ph sz="quarter" idx="13"/>
          </p:nvPr>
        </p:nvSpPr>
        <p:spPr>
          <a:xfrm>
            <a:off x="370663" y="1131352"/>
            <a:ext cx="11335783" cy="1408648"/>
          </a:xfrm>
        </p:spPr>
        <p:txBody>
          <a:bodyPr/>
          <a:lstStyle/>
          <a:p>
            <a:r>
              <a:rPr lang="en-US" dirty="0"/>
              <a:t>Let’s see why the two records with title “Lean In: Women, Work, and the Will to Lead “ (which we previously saw in example one) were FRBRized.</a:t>
            </a:r>
          </a:p>
          <a:p>
            <a:r>
              <a:rPr lang="en-US" dirty="0"/>
              <a:t>The two records are MMS IDs: 99220311100121 and 99643490500121</a:t>
            </a:r>
          </a:p>
          <a:p>
            <a:r>
              <a:rPr lang="en-US" dirty="0"/>
              <a:t>Let’s compare the two records for FRBR using the test utility</a:t>
            </a:r>
          </a:p>
          <a:p>
            <a:endParaRPr lang="en-US" dirty="0"/>
          </a:p>
        </p:txBody>
      </p:sp>
      <p:sp>
        <p:nvSpPr>
          <p:cNvPr id="12" name="Rectangle 11">
            <a:extLst>
              <a:ext uri="{FF2B5EF4-FFF2-40B4-BE49-F238E27FC236}">
                <a16:creationId xmlns:a16="http://schemas.microsoft.com/office/drawing/2014/main" id="{819A69ED-78A6-D2F7-2BD9-FD07E43BECEA}"/>
              </a:ext>
            </a:extLst>
          </p:cNvPr>
          <p:cNvSpPr/>
          <p:nvPr/>
        </p:nvSpPr>
        <p:spPr>
          <a:xfrm>
            <a:off x="1808480" y="3637280"/>
            <a:ext cx="1127760" cy="3962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3" name="Rectangle 12">
            <a:extLst>
              <a:ext uri="{FF2B5EF4-FFF2-40B4-BE49-F238E27FC236}">
                <a16:creationId xmlns:a16="http://schemas.microsoft.com/office/drawing/2014/main" id="{813C283A-7086-1E81-E0BC-27BD94F45330}"/>
              </a:ext>
            </a:extLst>
          </p:cNvPr>
          <p:cNvSpPr/>
          <p:nvPr/>
        </p:nvSpPr>
        <p:spPr>
          <a:xfrm>
            <a:off x="1270000" y="4114800"/>
            <a:ext cx="538480" cy="294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4" name="Rectangle 13">
            <a:extLst>
              <a:ext uri="{FF2B5EF4-FFF2-40B4-BE49-F238E27FC236}">
                <a16:creationId xmlns:a16="http://schemas.microsoft.com/office/drawing/2014/main" id="{D06D37C7-77E3-6E5D-D6AF-B49F0379C9E7}"/>
              </a:ext>
            </a:extLst>
          </p:cNvPr>
          <p:cNvSpPr/>
          <p:nvPr/>
        </p:nvSpPr>
        <p:spPr>
          <a:xfrm>
            <a:off x="1270000" y="4561840"/>
            <a:ext cx="1127760" cy="294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5" name="Rectangle 14">
            <a:extLst>
              <a:ext uri="{FF2B5EF4-FFF2-40B4-BE49-F238E27FC236}">
                <a16:creationId xmlns:a16="http://schemas.microsoft.com/office/drawing/2014/main" id="{92771104-5C71-99D7-94D9-E591F02167CF}"/>
              </a:ext>
            </a:extLst>
          </p:cNvPr>
          <p:cNvSpPr/>
          <p:nvPr/>
        </p:nvSpPr>
        <p:spPr>
          <a:xfrm>
            <a:off x="5222240" y="4572000"/>
            <a:ext cx="1127760" cy="294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6" name="Rectangle 15">
            <a:extLst>
              <a:ext uri="{FF2B5EF4-FFF2-40B4-BE49-F238E27FC236}">
                <a16:creationId xmlns:a16="http://schemas.microsoft.com/office/drawing/2014/main" id="{F0FB74D9-371D-1546-D6A5-DEE1E08C4EB8}"/>
              </a:ext>
            </a:extLst>
          </p:cNvPr>
          <p:cNvSpPr/>
          <p:nvPr/>
        </p:nvSpPr>
        <p:spPr>
          <a:xfrm>
            <a:off x="8107680" y="4561840"/>
            <a:ext cx="883920" cy="3048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22196155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518EA-1AD5-6726-975D-FB11C8DACD2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3035105-99A8-D604-230A-BD4CACB694CE}"/>
              </a:ext>
            </a:extLst>
          </p:cNvPr>
          <p:cNvSpPr>
            <a:spLocks noGrp="1"/>
          </p:cNvSpPr>
          <p:nvPr>
            <p:ph type="title"/>
          </p:nvPr>
        </p:nvSpPr>
        <p:spPr/>
        <p:txBody>
          <a:bodyPr/>
          <a:lstStyle/>
          <a:p>
            <a:r>
              <a:rPr lang="en-US" dirty="0"/>
              <a:t>Why was example one FRBRized</a:t>
            </a:r>
          </a:p>
        </p:txBody>
      </p:sp>
      <p:sp>
        <p:nvSpPr>
          <p:cNvPr id="9" name="Slide Number Placeholder 5">
            <a:extLst>
              <a:ext uri="{FF2B5EF4-FFF2-40B4-BE49-F238E27FC236}">
                <a16:creationId xmlns:a16="http://schemas.microsoft.com/office/drawing/2014/main" id="{07176287-4D47-5D8C-80AE-89407655E21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52</a:t>
            </a:fld>
            <a:endParaRPr lang="en-GB" dirty="0"/>
          </a:p>
        </p:txBody>
      </p:sp>
      <p:sp>
        <p:nvSpPr>
          <p:cNvPr id="7" name="Content Placeholder 10">
            <a:extLst>
              <a:ext uri="{FF2B5EF4-FFF2-40B4-BE49-F238E27FC236}">
                <a16:creationId xmlns:a16="http://schemas.microsoft.com/office/drawing/2014/main" id="{0BA89124-9B94-5DBC-14AB-18CECE2AAFAA}"/>
              </a:ext>
            </a:extLst>
          </p:cNvPr>
          <p:cNvSpPr>
            <a:spLocks noGrp="1"/>
          </p:cNvSpPr>
          <p:nvPr>
            <p:ph sz="quarter" idx="13"/>
          </p:nvPr>
        </p:nvSpPr>
        <p:spPr>
          <a:xfrm>
            <a:off x="370663" y="1131352"/>
            <a:ext cx="11335783" cy="1906488"/>
          </a:xfrm>
        </p:spPr>
        <p:txBody>
          <a:bodyPr/>
          <a:lstStyle/>
          <a:p>
            <a:r>
              <a:rPr lang="en-US" dirty="0"/>
              <a:t>We can see that the records are FRBRized based on a combination of the author and title which is text “sandberg sheryl~lean in women work and the will to lead”.</a:t>
            </a:r>
          </a:p>
          <a:p>
            <a:r>
              <a:rPr lang="en-US" dirty="0"/>
              <a:t>This text is then converted to numerical value 9595160652259922</a:t>
            </a:r>
          </a:p>
          <a:p>
            <a:r>
              <a:rPr lang="en-US" dirty="0"/>
              <a:t>The text is converted to a numerical value because it is “easier” and “better”  for a computer to find matches and groups via a numerical value than text.</a:t>
            </a:r>
          </a:p>
          <a:p>
            <a:endParaRPr lang="en-US" dirty="0"/>
          </a:p>
        </p:txBody>
      </p:sp>
    </p:spTree>
    <p:extLst>
      <p:ext uri="{BB962C8B-B14F-4D97-AF65-F5344CB8AC3E}">
        <p14:creationId xmlns:p14="http://schemas.microsoft.com/office/powerpoint/2010/main" val="24477286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E4C7F-2015-2AC6-D9F3-7300B9400C9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16956E8-4E37-C75F-F5A6-1F460C2590C4}"/>
              </a:ext>
            </a:extLst>
          </p:cNvPr>
          <p:cNvSpPr>
            <a:spLocks noGrp="1"/>
          </p:cNvSpPr>
          <p:nvPr>
            <p:ph type="title"/>
          </p:nvPr>
        </p:nvSpPr>
        <p:spPr/>
        <p:txBody>
          <a:bodyPr/>
          <a:lstStyle/>
          <a:p>
            <a:r>
              <a:rPr lang="en-US" dirty="0"/>
              <a:t>Why was example one FRBRized</a:t>
            </a:r>
          </a:p>
        </p:txBody>
      </p:sp>
      <p:sp>
        <p:nvSpPr>
          <p:cNvPr id="9" name="Slide Number Placeholder 5">
            <a:extLst>
              <a:ext uri="{FF2B5EF4-FFF2-40B4-BE49-F238E27FC236}">
                <a16:creationId xmlns:a16="http://schemas.microsoft.com/office/drawing/2014/main" id="{C59A6FEC-68E8-C7FA-B96F-4AC2F426097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53</a:t>
            </a:fld>
            <a:endParaRPr lang="en-GB" dirty="0"/>
          </a:p>
        </p:txBody>
      </p:sp>
      <p:sp>
        <p:nvSpPr>
          <p:cNvPr id="7" name="Content Placeholder 10">
            <a:extLst>
              <a:ext uri="{FF2B5EF4-FFF2-40B4-BE49-F238E27FC236}">
                <a16:creationId xmlns:a16="http://schemas.microsoft.com/office/drawing/2014/main" id="{8EC137AE-59AD-7C66-045A-CF308C4A7819}"/>
              </a:ext>
            </a:extLst>
          </p:cNvPr>
          <p:cNvSpPr>
            <a:spLocks noGrp="1"/>
          </p:cNvSpPr>
          <p:nvPr>
            <p:ph sz="quarter" idx="13"/>
          </p:nvPr>
        </p:nvSpPr>
        <p:spPr>
          <a:xfrm>
            <a:off x="370663" y="1131352"/>
            <a:ext cx="11335783" cy="534888"/>
          </a:xfrm>
        </p:spPr>
        <p:txBody>
          <a:bodyPr/>
          <a:lstStyle/>
          <a:p>
            <a:r>
              <a:rPr lang="en-US" dirty="0"/>
              <a:t>Here we can see the match for FRBR is by Key Source frbr/k1 + frbr/k3</a:t>
            </a:r>
          </a:p>
          <a:p>
            <a:endParaRPr lang="en-US" dirty="0"/>
          </a:p>
        </p:txBody>
      </p:sp>
      <p:pic>
        <p:nvPicPr>
          <p:cNvPr id="3" name="Picture 2">
            <a:extLst>
              <a:ext uri="{FF2B5EF4-FFF2-40B4-BE49-F238E27FC236}">
                <a16:creationId xmlns:a16="http://schemas.microsoft.com/office/drawing/2014/main" id="{C562D309-4A5B-7A2F-FB5F-894D429D074C}"/>
              </a:ext>
            </a:extLst>
          </p:cNvPr>
          <p:cNvPicPr>
            <a:picLocks noChangeAspect="1"/>
          </p:cNvPicPr>
          <p:nvPr/>
        </p:nvPicPr>
        <p:blipFill>
          <a:blip r:embed="rId2"/>
          <a:stretch>
            <a:fillRect/>
          </a:stretch>
        </p:blipFill>
        <p:spPr>
          <a:xfrm>
            <a:off x="0" y="1747671"/>
            <a:ext cx="12192000" cy="4297378"/>
          </a:xfrm>
          <a:prstGeom prst="rect">
            <a:avLst/>
          </a:prstGeom>
          <a:ln>
            <a:solidFill>
              <a:schemeClr val="tx1"/>
            </a:solidFill>
          </a:ln>
        </p:spPr>
      </p:pic>
      <p:sp>
        <p:nvSpPr>
          <p:cNvPr id="6" name="Rectangle 5">
            <a:extLst>
              <a:ext uri="{FF2B5EF4-FFF2-40B4-BE49-F238E27FC236}">
                <a16:creationId xmlns:a16="http://schemas.microsoft.com/office/drawing/2014/main" id="{30173F42-CDB7-22A3-FBEA-6EC9B2386260}"/>
              </a:ext>
            </a:extLst>
          </p:cNvPr>
          <p:cNvSpPr/>
          <p:nvPr/>
        </p:nvSpPr>
        <p:spPr>
          <a:xfrm>
            <a:off x="1757680" y="2316480"/>
            <a:ext cx="1127760" cy="3962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8" name="Rectangle 7">
            <a:extLst>
              <a:ext uri="{FF2B5EF4-FFF2-40B4-BE49-F238E27FC236}">
                <a16:creationId xmlns:a16="http://schemas.microsoft.com/office/drawing/2014/main" id="{0E006D57-26A4-021C-94C7-9B86FFF42708}"/>
              </a:ext>
            </a:extLst>
          </p:cNvPr>
          <p:cNvSpPr/>
          <p:nvPr/>
        </p:nvSpPr>
        <p:spPr>
          <a:xfrm>
            <a:off x="1229360" y="2794000"/>
            <a:ext cx="538480" cy="294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1" name="Rectangle 10">
            <a:extLst>
              <a:ext uri="{FF2B5EF4-FFF2-40B4-BE49-F238E27FC236}">
                <a16:creationId xmlns:a16="http://schemas.microsoft.com/office/drawing/2014/main" id="{C3DD1CB6-61FE-C114-F0FE-CBD0356F6D20}"/>
              </a:ext>
            </a:extLst>
          </p:cNvPr>
          <p:cNvSpPr/>
          <p:nvPr/>
        </p:nvSpPr>
        <p:spPr>
          <a:xfrm>
            <a:off x="1219200" y="3241040"/>
            <a:ext cx="1127760" cy="294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2" name="Rectangle 11">
            <a:extLst>
              <a:ext uri="{FF2B5EF4-FFF2-40B4-BE49-F238E27FC236}">
                <a16:creationId xmlns:a16="http://schemas.microsoft.com/office/drawing/2014/main" id="{2C9113AA-9912-0A02-2C6D-9D6C4C3C94E5}"/>
              </a:ext>
            </a:extLst>
          </p:cNvPr>
          <p:cNvSpPr/>
          <p:nvPr/>
        </p:nvSpPr>
        <p:spPr>
          <a:xfrm>
            <a:off x="5171440" y="3251200"/>
            <a:ext cx="1127760" cy="294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3" name="Rectangle 12">
            <a:extLst>
              <a:ext uri="{FF2B5EF4-FFF2-40B4-BE49-F238E27FC236}">
                <a16:creationId xmlns:a16="http://schemas.microsoft.com/office/drawing/2014/main" id="{20AB929B-979C-235A-3DEF-35751B99EDE3}"/>
              </a:ext>
            </a:extLst>
          </p:cNvPr>
          <p:cNvSpPr/>
          <p:nvPr/>
        </p:nvSpPr>
        <p:spPr>
          <a:xfrm>
            <a:off x="8056880" y="3241040"/>
            <a:ext cx="883920" cy="3048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4" name="Rectangle 13">
            <a:extLst>
              <a:ext uri="{FF2B5EF4-FFF2-40B4-BE49-F238E27FC236}">
                <a16:creationId xmlns:a16="http://schemas.microsoft.com/office/drawing/2014/main" id="{043EDB63-31F7-DDA9-E70E-7C2E064280CC}"/>
              </a:ext>
            </a:extLst>
          </p:cNvPr>
          <p:cNvSpPr/>
          <p:nvPr/>
        </p:nvSpPr>
        <p:spPr>
          <a:xfrm>
            <a:off x="528320" y="4947920"/>
            <a:ext cx="1412240" cy="5689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5" name="Rectangle 14">
            <a:extLst>
              <a:ext uri="{FF2B5EF4-FFF2-40B4-BE49-F238E27FC236}">
                <a16:creationId xmlns:a16="http://schemas.microsoft.com/office/drawing/2014/main" id="{7E1FC8CD-02D7-25F3-AC9C-F4F48C0CAEA5}"/>
              </a:ext>
            </a:extLst>
          </p:cNvPr>
          <p:cNvSpPr/>
          <p:nvPr/>
        </p:nvSpPr>
        <p:spPr>
          <a:xfrm>
            <a:off x="1940560" y="4937760"/>
            <a:ext cx="1412240" cy="5689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6" name="Rectangle 15">
            <a:extLst>
              <a:ext uri="{FF2B5EF4-FFF2-40B4-BE49-F238E27FC236}">
                <a16:creationId xmlns:a16="http://schemas.microsoft.com/office/drawing/2014/main" id="{BA095E90-5D6E-19DA-17C3-DF6CF4127033}"/>
              </a:ext>
            </a:extLst>
          </p:cNvPr>
          <p:cNvSpPr/>
          <p:nvPr/>
        </p:nvSpPr>
        <p:spPr>
          <a:xfrm>
            <a:off x="6614160" y="4937760"/>
            <a:ext cx="3017520" cy="5689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7" name="Rectangle 16">
            <a:extLst>
              <a:ext uri="{FF2B5EF4-FFF2-40B4-BE49-F238E27FC236}">
                <a16:creationId xmlns:a16="http://schemas.microsoft.com/office/drawing/2014/main" id="{7BA58AA3-79AE-FB3D-1917-4B3BA0C811D3}"/>
              </a:ext>
            </a:extLst>
          </p:cNvPr>
          <p:cNvSpPr/>
          <p:nvPr/>
        </p:nvSpPr>
        <p:spPr>
          <a:xfrm>
            <a:off x="9631680" y="4927600"/>
            <a:ext cx="1412240" cy="5689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8" name="Rectangle 17">
            <a:extLst>
              <a:ext uri="{FF2B5EF4-FFF2-40B4-BE49-F238E27FC236}">
                <a16:creationId xmlns:a16="http://schemas.microsoft.com/office/drawing/2014/main" id="{6123BA8B-2962-1531-1A80-A30BC69C037D}"/>
              </a:ext>
            </a:extLst>
          </p:cNvPr>
          <p:cNvSpPr/>
          <p:nvPr/>
        </p:nvSpPr>
        <p:spPr>
          <a:xfrm>
            <a:off x="3535680" y="4947920"/>
            <a:ext cx="345440" cy="548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9" name="TextBox 18">
            <a:extLst>
              <a:ext uri="{FF2B5EF4-FFF2-40B4-BE49-F238E27FC236}">
                <a16:creationId xmlns:a16="http://schemas.microsoft.com/office/drawing/2014/main" id="{9FB1E650-F9BC-D6FE-3EE4-FCE3E5D7C711}"/>
              </a:ext>
            </a:extLst>
          </p:cNvPr>
          <p:cNvSpPr txBox="1"/>
          <p:nvPr/>
        </p:nvSpPr>
        <p:spPr>
          <a:xfrm>
            <a:off x="2697480" y="3901440"/>
            <a:ext cx="4196080" cy="396240"/>
          </a:xfrm>
          <a:prstGeom prst="rect">
            <a:avLst/>
          </a:prstGeom>
          <a:solidFill>
            <a:srgbClr val="FFFF00"/>
          </a:solidFill>
          <a:ln>
            <a:solidFill>
              <a:schemeClr val="tx1"/>
            </a:solidFill>
          </a:ln>
        </p:spPr>
        <p:txBody>
          <a:bodyPr wrap="square" rtlCol="0">
            <a:noAutofit/>
          </a:bodyPr>
          <a:lstStyle/>
          <a:p>
            <a:r>
              <a:rPr lang="en-US" sz="1400" dirty="0"/>
              <a:t>Match for FRBR is by Key Source frbr/k1 + frbr/k3</a:t>
            </a:r>
          </a:p>
        </p:txBody>
      </p:sp>
      <p:cxnSp>
        <p:nvCxnSpPr>
          <p:cNvPr id="25" name="Straight Arrow Connector 24">
            <a:extLst>
              <a:ext uri="{FF2B5EF4-FFF2-40B4-BE49-F238E27FC236}">
                <a16:creationId xmlns:a16="http://schemas.microsoft.com/office/drawing/2014/main" id="{D18D5B0D-3057-DB17-2124-3C568E924630}"/>
              </a:ext>
            </a:extLst>
          </p:cNvPr>
          <p:cNvCxnSpPr/>
          <p:nvPr/>
        </p:nvCxnSpPr>
        <p:spPr>
          <a:xfrm flipH="1">
            <a:off x="4531360" y="4297680"/>
            <a:ext cx="203200" cy="6502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BFD3765-3FE7-11AB-54E1-929FE6C73185}"/>
              </a:ext>
            </a:extLst>
          </p:cNvPr>
          <p:cNvSpPr txBox="1"/>
          <p:nvPr/>
        </p:nvSpPr>
        <p:spPr>
          <a:xfrm>
            <a:off x="5293360" y="6217920"/>
            <a:ext cx="1087120" cy="436503"/>
          </a:xfrm>
          <a:prstGeom prst="rect">
            <a:avLst/>
          </a:prstGeom>
          <a:solidFill>
            <a:srgbClr val="FFFF00"/>
          </a:solidFill>
          <a:ln>
            <a:solidFill>
              <a:schemeClr val="tx1"/>
            </a:solidFill>
          </a:ln>
        </p:spPr>
        <p:txBody>
          <a:bodyPr wrap="square" rtlCol="0">
            <a:noAutofit/>
          </a:bodyPr>
          <a:lstStyle/>
          <a:p>
            <a:r>
              <a:rPr lang="en-US" sz="1400" dirty="0"/>
              <a:t>Same key</a:t>
            </a:r>
          </a:p>
        </p:txBody>
      </p:sp>
      <p:cxnSp>
        <p:nvCxnSpPr>
          <p:cNvPr id="27" name="Straight Arrow Connector 26">
            <a:extLst>
              <a:ext uri="{FF2B5EF4-FFF2-40B4-BE49-F238E27FC236}">
                <a16:creationId xmlns:a16="http://schemas.microsoft.com/office/drawing/2014/main" id="{256FDB30-8A9F-B175-8AEF-F04927697618}"/>
              </a:ext>
            </a:extLst>
          </p:cNvPr>
          <p:cNvCxnSpPr>
            <a:cxnSpLocks/>
            <a:stCxn id="26" idx="1"/>
          </p:cNvCxnSpPr>
          <p:nvPr/>
        </p:nvCxnSpPr>
        <p:spPr>
          <a:xfrm flipH="1" flipV="1">
            <a:off x="2961640" y="5506720"/>
            <a:ext cx="2331720" cy="9294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485653-04D1-6546-E73F-DB25B5542122}"/>
              </a:ext>
            </a:extLst>
          </p:cNvPr>
          <p:cNvCxnSpPr>
            <a:cxnSpLocks/>
          </p:cNvCxnSpPr>
          <p:nvPr/>
        </p:nvCxnSpPr>
        <p:spPr>
          <a:xfrm flipV="1">
            <a:off x="6380480" y="5496560"/>
            <a:ext cx="3810000" cy="9396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738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7C793-353E-4B6B-24D5-631EF8FE755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BCF7FD6-D7FD-8F4A-CDE8-C7E8F352CD49}"/>
              </a:ext>
            </a:extLst>
          </p:cNvPr>
          <p:cNvSpPr>
            <a:spLocks noGrp="1"/>
          </p:cNvSpPr>
          <p:nvPr>
            <p:ph type="title"/>
          </p:nvPr>
        </p:nvSpPr>
        <p:spPr/>
        <p:txBody>
          <a:bodyPr/>
          <a:lstStyle/>
          <a:p>
            <a:r>
              <a:rPr lang="en-US" dirty="0"/>
              <a:t>Why was example one FRBRized</a:t>
            </a:r>
          </a:p>
        </p:txBody>
      </p:sp>
      <p:sp>
        <p:nvSpPr>
          <p:cNvPr id="9" name="Slide Number Placeholder 5">
            <a:extLst>
              <a:ext uri="{FF2B5EF4-FFF2-40B4-BE49-F238E27FC236}">
                <a16:creationId xmlns:a16="http://schemas.microsoft.com/office/drawing/2014/main" id="{6A5E2E90-80ED-BD33-E02F-851C35F3FB8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54</a:t>
            </a:fld>
            <a:endParaRPr lang="en-GB" dirty="0"/>
          </a:p>
        </p:txBody>
      </p:sp>
      <p:sp>
        <p:nvSpPr>
          <p:cNvPr id="7" name="Content Placeholder 10">
            <a:extLst>
              <a:ext uri="{FF2B5EF4-FFF2-40B4-BE49-F238E27FC236}">
                <a16:creationId xmlns:a16="http://schemas.microsoft.com/office/drawing/2014/main" id="{E8167A64-8679-DCC0-AF1D-7A7CD2A61431}"/>
              </a:ext>
            </a:extLst>
          </p:cNvPr>
          <p:cNvSpPr>
            <a:spLocks noGrp="1"/>
          </p:cNvSpPr>
          <p:nvPr>
            <p:ph sz="quarter" idx="13"/>
          </p:nvPr>
        </p:nvSpPr>
        <p:spPr>
          <a:xfrm>
            <a:off x="370663" y="1131352"/>
            <a:ext cx="11335783" cy="534888"/>
          </a:xfrm>
        </p:spPr>
        <p:txBody>
          <a:bodyPr/>
          <a:lstStyle/>
          <a:p>
            <a:r>
              <a:rPr lang="en-US" dirty="0"/>
              <a:t>At </a:t>
            </a:r>
            <a:r>
              <a:rPr lang="en-US" dirty="0">
                <a:hlinkClick r:id="rId2"/>
              </a:rPr>
              <a:t>FRBR Key Definitions </a:t>
            </a:r>
            <a:r>
              <a:rPr lang="en-US" dirty="0"/>
              <a:t>we can see why the match for FRBR is by Key Source frbr/k1 + frbr/k3</a:t>
            </a:r>
          </a:p>
          <a:p>
            <a:endParaRPr lang="en-US" dirty="0"/>
          </a:p>
        </p:txBody>
      </p:sp>
      <p:pic>
        <p:nvPicPr>
          <p:cNvPr id="4" name="Picture 3">
            <a:extLst>
              <a:ext uri="{FF2B5EF4-FFF2-40B4-BE49-F238E27FC236}">
                <a16:creationId xmlns:a16="http://schemas.microsoft.com/office/drawing/2014/main" id="{D909BEB2-5DF9-E2BF-08CF-E8D48AA8EA57}"/>
              </a:ext>
            </a:extLst>
          </p:cNvPr>
          <p:cNvPicPr>
            <a:picLocks noChangeAspect="1"/>
          </p:cNvPicPr>
          <p:nvPr/>
        </p:nvPicPr>
        <p:blipFill>
          <a:blip r:embed="rId3"/>
          <a:stretch>
            <a:fillRect/>
          </a:stretch>
        </p:blipFill>
        <p:spPr>
          <a:xfrm>
            <a:off x="351623" y="1895852"/>
            <a:ext cx="11488753" cy="3696216"/>
          </a:xfrm>
          <a:prstGeom prst="rect">
            <a:avLst/>
          </a:prstGeom>
          <a:ln>
            <a:solidFill>
              <a:schemeClr val="tx1"/>
            </a:solidFill>
          </a:ln>
        </p:spPr>
      </p:pic>
      <p:sp>
        <p:nvSpPr>
          <p:cNvPr id="5" name="Rectangle 4">
            <a:extLst>
              <a:ext uri="{FF2B5EF4-FFF2-40B4-BE49-F238E27FC236}">
                <a16:creationId xmlns:a16="http://schemas.microsoft.com/office/drawing/2014/main" id="{C40BD91D-74EE-4A99-E9EE-D8D4FA9CE7E2}"/>
              </a:ext>
            </a:extLst>
          </p:cNvPr>
          <p:cNvSpPr/>
          <p:nvPr/>
        </p:nvSpPr>
        <p:spPr>
          <a:xfrm>
            <a:off x="670560" y="4480560"/>
            <a:ext cx="1341120" cy="3962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0" name="Rectangle 19">
            <a:extLst>
              <a:ext uri="{FF2B5EF4-FFF2-40B4-BE49-F238E27FC236}">
                <a16:creationId xmlns:a16="http://schemas.microsoft.com/office/drawing/2014/main" id="{02B8E04E-214B-9881-F72F-F72BE847E097}"/>
              </a:ext>
            </a:extLst>
          </p:cNvPr>
          <p:cNvSpPr/>
          <p:nvPr/>
        </p:nvSpPr>
        <p:spPr>
          <a:xfrm>
            <a:off x="6136640" y="4480560"/>
            <a:ext cx="1341120" cy="3962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1001361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4B5B6-9CDC-9C2A-0D0F-1A024923AB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DF195CA-89E4-D317-9A00-3AC694896B9B}"/>
              </a:ext>
            </a:extLst>
          </p:cNvPr>
          <p:cNvPicPr>
            <a:picLocks noChangeAspect="1"/>
          </p:cNvPicPr>
          <p:nvPr/>
        </p:nvPicPr>
        <p:blipFill>
          <a:blip r:embed="rId2"/>
          <a:stretch>
            <a:fillRect/>
          </a:stretch>
        </p:blipFill>
        <p:spPr>
          <a:xfrm>
            <a:off x="1731418" y="1712471"/>
            <a:ext cx="8690143" cy="4776701"/>
          </a:xfrm>
          <a:prstGeom prst="rect">
            <a:avLst/>
          </a:prstGeom>
        </p:spPr>
      </p:pic>
      <p:sp>
        <p:nvSpPr>
          <p:cNvPr id="10" name="Title 9">
            <a:extLst>
              <a:ext uri="{FF2B5EF4-FFF2-40B4-BE49-F238E27FC236}">
                <a16:creationId xmlns:a16="http://schemas.microsoft.com/office/drawing/2014/main" id="{4AA36FFF-D918-DC91-97A4-E53C7CF42896}"/>
              </a:ext>
            </a:extLst>
          </p:cNvPr>
          <p:cNvSpPr>
            <a:spLocks noGrp="1"/>
          </p:cNvSpPr>
          <p:nvPr>
            <p:ph type="title"/>
          </p:nvPr>
        </p:nvSpPr>
        <p:spPr/>
        <p:txBody>
          <a:bodyPr/>
          <a:lstStyle/>
          <a:p>
            <a:r>
              <a:rPr lang="en-US" dirty="0"/>
              <a:t>Why was example one FRBRized</a:t>
            </a:r>
          </a:p>
        </p:txBody>
      </p:sp>
      <p:sp>
        <p:nvSpPr>
          <p:cNvPr id="9" name="Slide Number Placeholder 5">
            <a:extLst>
              <a:ext uri="{FF2B5EF4-FFF2-40B4-BE49-F238E27FC236}">
                <a16:creationId xmlns:a16="http://schemas.microsoft.com/office/drawing/2014/main" id="{EE04DE55-A9B5-6D1E-51EB-FDE94D1382C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55</a:t>
            </a:fld>
            <a:endParaRPr lang="en-GB" dirty="0"/>
          </a:p>
        </p:txBody>
      </p:sp>
      <p:sp>
        <p:nvSpPr>
          <p:cNvPr id="7" name="Content Placeholder 10">
            <a:extLst>
              <a:ext uri="{FF2B5EF4-FFF2-40B4-BE49-F238E27FC236}">
                <a16:creationId xmlns:a16="http://schemas.microsoft.com/office/drawing/2014/main" id="{9DD928AA-9755-EC0B-9CEE-7C116C79CDEE}"/>
              </a:ext>
            </a:extLst>
          </p:cNvPr>
          <p:cNvSpPr>
            <a:spLocks noGrp="1"/>
          </p:cNvSpPr>
          <p:nvPr>
            <p:ph sz="quarter" idx="13"/>
          </p:nvPr>
        </p:nvSpPr>
        <p:spPr>
          <a:xfrm>
            <a:off x="370663" y="1131352"/>
            <a:ext cx="11335783" cy="534888"/>
          </a:xfrm>
        </p:spPr>
        <p:txBody>
          <a:bodyPr/>
          <a:lstStyle/>
          <a:p>
            <a:r>
              <a:rPr lang="en-US" dirty="0"/>
              <a:t>Here is how the K1 and K3 keys were calculated (see also </a:t>
            </a:r>
            <a:r>
              <a:rPr lang="en-US" dirty="0">
                <a:hlinkClick r:id="rId3"/>
              </a:rPr>
              <a:t>Mapping FRBR Key Fields</a:t>
            </a:r>
            <a:r>
              <a:rPr lang="en-US" dirty="0"/>
              <a:t>):</a:t>
            </a:r>
          </a:p>
          <a:p>
            <a:endParaRPr lang="en-US" dirty="0"/>
          </a:p>
        </p:txBody>
      </p:sp>
      <p:sp>
        <p:nvSpPr>
          <p:cNvPr id="5" name="Rectangle 4">
            <a:extLst>
              <a:ext uri="{FF2B5EF4-FFF2-40B4-BE49-F238E27FC236}">
                <a16:creationId xmlns:a16="http://schemas.microsoft.com/office/drawing/2014/main" id="{216AC4E1-0E2F-5FE3-B6F0-067093A00350}"/>
              </a:ext>
            </a:extLst>
          </p:cNvPr>
          <p:cNvSpPr/>
          <p:nvPr/>
        </p:nvSpPr>
        <p:spPr>
          <a:xfrm>
            <a:off x="1960880" y="3076592"/>
            <a:ext cx="4257040" cy="1363327"/>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0" name="Rectangle 19">
            <a:extLst>
              <a:ext uri="{FF2B5EF4-FFF2-40B4-BE49-F238E27FC236}">
                <a16:creationId xmlns:a16="http://schemas.microsoft.com/office/drawing/2014/main" id="{F325E394-C2AA-7C0D-682D-36AED68F095F}"/>
              </a:ext>
            </a:extLst>
          </p:cNvPr>
          <p:cNvSpPr/>
          <p:nvPr/>
        </p:nvSpPr>
        <p:spPr>
          <a:xfrm>
            <a:off x="1960880" y="4846319"/>
            <a:ext cx="4257040" cy="1363327"/>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1585898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B55A2-5C8D-F61F-4C6F-7BD0B66182F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AEB90BC-B6FF-413A-ADBF-A4B684219507}"/>
              </a:ext>
            </a:extLst>
          </p:cNvPr>
          <p:cNvSpPr>
            <a:spLocks noGrp="1"/>
          </p:cNvSpPr>
          <p:nvPr>
            <p:ph type="title"/>
          </p:nvPr>
        </p:nvSpPr>
        <p:spPr/>
        <p:txBody>
          <a:bodyPr/>
          <a:lstStyle/>
          <a:p>
            <a:r>
              <a:rPr lang="en-US" dirty="0"/>
              <a:t>Why was example one FRBRized</a:t>
            </a:r>
          </a:p>
        </p:txBody>
      </p:sp>
      <p:sp>
        <p:nvSpPr>
          <p:cNvPr id="9" name="Slide Number Placeholder 5">
            <a:extLst>
              <a:ext uri="{FF2B5EF4-FFF2-40B4-BE49-F238E27FC236}">
                <a16:creationId xmlns:a16="http://schemas.microsoft.com/office/drawing/2014/main" id="{D099B1E3-2360-6F9F-C24E-7B8D1022F273}"/>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56</a:t>
            </a:fld>
            <a:endParaRPr lang="en-GB" dirty="0"/>
          </a:p>
        </p:txBody>
      </p:sp>
      <p:sp>
        <p:nvSpPr>
          <p:cNvPr id="7" name="Content Placeholder 10">
            <a:extLst>
              <a:ext uri="{FF2B5EF4-FFF2-40B4-BE49-F238E27FC236}">
                <a16:creationId xmlns:a16="http://schemas.microsoft.com/office/drawing/2014/main" id="{BD567ECB-5B54-ACD3-58D6-B201AD91ECED}"/>
              </a:ext>
            </a:extLst>
          </p:cNvPr>
          <p:cNvSpPr>
            <a:spLocks noGrp="1"/>
          </p:cNvSpPr>
          <p:nvPr>
            <p:ph sz="quarter" idx="13"/>
          </p:nvPr>
        </p:nvSpPr>
        <p:spPr>
          <a:xfrm>
            <a:off x="370663" y="1131351"/>
            <a:ext cx="11335783" cy="581119"/>
          </a:xfrm>
        </p:spPr>
        <p:txBody>
          <a:bodyPr/>
          <a:lstStyle/>
          <a:p>
            <a:r>
              <a:rPr lang="en-US" dirty="0"/>
              <a:t>In sum: the two records in this example were FRBRized because they have matching K1 and K3 fields, which are the author and the title.</a:t>
            </a:r>
          </a:p>
          <a:p>
            <a:endParaRPr lang="en-US" dirty="0"/>
          </a:p>
        </p:txBody>
      </p:sp>
      <p:pic>
        <p:nvPicPr>
          <p:cNvPr id="4" name="Picture 3">
            <a:extLst>
              <a:ext uri="{FF2B5EF4-FFF2-40B4-BE49-F238E27FC236}">
                <a16:creationId xmlns:a16="http://schemas.microsoft.com/office/drawing/2014/main" id="{3B2DE782-876D-89F3-ED82-A596387FD4E9}"/>
              </a:ext>
            </a:extLst>
          </p:cNvPr>
          <p:cNvPicPr>
            <a:picLocks noChangeAspect="1"/>
          </p:cNvPicPr>
          <p:nvPr/>
        </p:nvPicPr>
        <p:blipFill>
          <a:blip r:embed="rId2"/>
          <a:stretch>
            <a:fillRect/>
          </a:stretch>
        </p:blipFill>
        <p:spPr>
          <a:xfrm>
            <a:off x="0" y="1797755"/>
            <a:ext cx="12192000" cy="3648569"/>
          </a:xfrm>
          <a:prstGeom prst="rect">
            <a:avLst/>
          </a:prstGeom>
          <a:ln>
            <a:solidFill>
              <a:schemeClr val="tx1"/>
            </a:solidFill>
          </a:ln>
        </p:spPr>
      </p:pic>
      <p:sp>
        <p:nvSpPr>
          <p:cNvPr id="6" name="Rectangle 5">
            <a:extLst>
              <a:ext uri="{FF2B5EF4-FFF2-40B4-BE49-F238E27FC236}">
                <a16:creationId xmlns:a16="http://schemas.microsoft.com/office/drawing/2014/main" id="{14323362-5EAD-218D-AD82-8ACD20F02F12}"/>
              </a:ext>
            </a:extLst>
          </p:cNvPr>
          <p:cNvSpPr/>
          <p:nvPr/>
        </p:nvSpPr>
        <p:spPr>
          <a:xfrm>
            <a:off x="40640" y="4257040"/>
            <a:ext cx="2326640" cy="2336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8" name="Rectangle 7">
            <a:extLst>
              <a:ext uri="{FF2B5EF4-FFF2-40B4-BE49-F238E27FC236}">
                <a16:creationId xmlns:a16="http://schemas.microsoft.com/office/drawing/2014/main" id="{614D14E6-E37F-3299-3B2E-75F36B7FAA92}"/>
              </a:ext>
            </a:extLst>
          </p:cNvPr>
          <p:cNvSpPr/>
          <p:nvPr/>
        </p:nvSpPr>
        <p:spPr>
          <a:xfrm>
            <a:off x="30480" y="4490720"/>
            <a:ext cx="4937760" cy="2336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1" name="Rectangle 10">
            <a:extLst>
              <a:ext uri="{FF2B5EF4-FFF2-40B4-BE49-F238E27FC236}">
                <a16:creationId xmlns:a16="http://schemas.microsoft.com/office/drawing/2014/main" id="{C28580DD-7410-470B-4554-4B3119307231}"/>
              </a:ext>
            </a:extLst>
          </p:cNvPr>
          <p:cNvSpPr/>
          <p:nvPr/>
        </p:nvSpPr>
        <p:spPr>
          <a:xfrm>
            <a:off x="6228080" y="4297680"/>
            <a:ext cx="2326640" cy="2336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2" name="Rectangle 11">
            <a:extLst>
              <a:ext uri="{FF2B5EF4-FFF2-40B4-BE49-F238E27FC236}">
                <a16:creationId xmlns:a16="http://schemas.microsoft.com/office/drawing/2014/main" id="{A7AF2F29-85F4-4163-1341-8094233E90EF}"/>
              </a:ext>
            </a:extLst>
          </p:cNvPr>
          <p:cNvSpPr/>
          <p:nvPr/>
        </p:nvSpPr>
        <p:spPr>
          <a:xfrm>
            <a:off x="6217920" y="4531360"/>
            <a:ext cx="4937760" cy="2336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3" name="TextBox 12">
            <a:extLst>
              <a:ext uri="{FF2B5EF4-FFF2-40B4-BE49-F238E27FC236}">
                <a16:creationId xmlns:a16="http://schemas.microsoft.com/office/drawing/2014/main" id="{B284192D-9E95-6A0A-F5B4-9548A02702DD}"/>
              </a:ext>
            </a:extLst>
          </p:cNvPr>
          <p:cNvSpPr txBox="1"/>
          <p:nvPr/>
        </p:nvSpPr>
        <p:spPr>
          <a:xfrm>
            <a:off x="4511040" y="5726649"/>
            <a:ext cx="4815840" cy="621704"/>
          </a:xfrm>
          <a:prstGeom prst="rect">
            <a:avLst/>
          </a:prstGeom>
          <a:solidFill>
            <a:srgbClr val="FFFF00"/>
          </a:solidFill>
          <a:ln>
            <a:solidFill>
              <a:schemeClr val="tx1"/>
            </a:solidFill>
          </a:ln>
        </p:spPr>
        <p:txBody>
          <a:bodyPr wrap="square" rtlCol="0">
            <a:noAutofit/>
          </a:bodyPr>
          <a:lstStyle/>
          <a:p>
            <a:r>
              <a:rPr lang="en-US" sz="1400" dirty="0"/>
              <a:t>The edition, publication information and physical description differ, but author and title match</a:t>
            </a:r>
          </a:p>
        </p:txBody>
      </p:sp>
      <p:cxnSp>
        <p:nvCxnSpPr>
          <p:cNvPr id="14" name="Straight Arrow Connector 13">
            <a:extLst>
              <a:ext uri="{FF2B5EF4-FFF2-40B4-BE49-F238E27FC236}">
                <a16:creationId xmlns:a16="http://schemas.microsoft.com/office/drawing/2014/main" id="{996198CE-7605-A8AE-A8C8-0CF213B71813}"/>
              </a:ext>
            </a:extLst>
          </p:cNvPr>
          <p:cNvCxnSpPr>
            <a:cxnSpLocks/>
          </p:cNvCxnSpPr>
          <p:nvPr/>
        </p:nvCxnSpPr>
        <p:spPr>
          <a:xfrm flipH="1" flipV="1">
            <a:off x="3556000" y="5121761"/>
            <a:ext cx="955040" cy="5727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B3532F5-7A71-6AF6-8664-E35F4374CBBF}"/>
              </a:ext>
            </a:extLst>
          </p:cNvPr>
          <p:cNvCxnSpPr>
            <a:cxnSpLocks/>
          </p:cNvCxnSpPr>
          <p:nvPr/>
        </p:nvCxnSpPr>
        <p:spPr>
          <a:xfrm flipV="1">
            <a:off x="5527040" y="5137839"/>
            <a:ext cx="701040" cy="6048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8315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6C9AC-2298-6E87-86A9-F405D946766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1216642-2282-8874-09CD-8E956A2D1879}"/>
              </a:ext>
            </a:extLst>
          </p:cNvPr>
          <p:cNvSpPr>
            <a:spLocks noGrp="1"/>
          </p:cNvSpPr>
          <p:nvPr>
            <p:ph type="body" sz="quarter" idx="16"/>
          </p:nvPr>
        </p:nvSpPr>
        <p:spPr/>
        <p:txBody>
          <a:bodyPr/>
          <a:lstStyle/>
          <a:p>
            <a:r>
              <a:rPr lang="en-US" dirty="0"/>
              <a:t>Why was example two </a:t>
            </a:r>
            <a:r>
              <a:rPr lang="en-US" dirty="0" err="1"/>
              <a:t>FRBRized</a:t>
            </a:r>
            <a:endParaRPr lang="en-US" dirty="0"/>
          </a:p>
        </p:txBody>
      </p:sp>
      <p:sp>
        <p:nvSpPr>
          <p:cNvPr id="4" name="Footer Placeholder 3">
            <a:extLst>
              <a:ext uri="{FF2B5EF4-FFF2-40B4-BE49-F238E27FC236}">
                <a16:creationId xmlns:a16="http://schemas.microsoft.com/office/drawing/2014/main" id="{613D00AF-52DF-7380-4F14-941390A21735}"/>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56CDCB5E-CE9B-74AF-D965-AFBF81CDB274}"/>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57</a:t>
            </a:fld>
            <a:endParaRPr lang="en-GB" dirty="0"/>
          </a:p>
        </p:txBody>
      </p:sp>
    </p:spTree>
    <p:extLst>
      <p:ext uri="{BB962C8B-B14F-4D97-AF65-F5344CB8AC3E}">
        <p14:creationId xmlns:p14="http://schemas.microsoft.com/office/powerpoint/2010/main" val="1175433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A7D7F-E6F3-1C11-229E-0C95ACBCEDF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EA6CB0F-EF3C-B1DC-1D07-A40DB8410EE2}"/>
              </a:ext>
            </a:extLst>
          </p:cNvPr>
          <p:cNvSpPr>
            <a:spLocks noGrp="1"/>
          </p:cNvSpPr>
          <p:nvPr>
            <p:ph type="title"/>
          </p:nvPr>
        </p:nvSpPr>
        <p:spPr/>
        <p:txBody>
          <a:bodyPr/>
          <a:lstStyle/>
          <a:p>
            <a:r>
              <a:rPr lang="en-US" dirty="0"/>
              <a:t>Why was example two FRBRized</a:t>
            </a:r>
          </a:p>
        </p:txBody>
      </p:sp>
      <p:sp>
        <p:nvSpPr>
          <p:cNvPr id="9" name="Slide Number Placeholder 5">
            <a:extLst>
              <a:ext uri="{FF2B5EF4-FFF2-40B4-BE49-F238E27FC236}">
                <a16:creationId xmlns:a16="http://schemas.microsoft.com/office/drawing/2014/main" id="{D4E75BB0-6C28-1F21-CD13-2ADDB3B6357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58</a:t>
            </a:fld>
            <a:endParaRPr lang="en-GB" dirty="0"/>
          </a:p>
        </p:txBody>
      </p:sp>
      <p:pic>
        <p:nvPicPr>
          <p:cNvPr id="4" name="Picture 3">
            <a:extLst>
              <a:ext uri="{FF2B5EF4-FFF2-40B4-BE49-F238E27FC236}">
                <a16:creationId xmlns:a16="http://schemas.microsoft.com/office/drawing/2014/main" id="{BDF40B76-4D84-E57B-B4A7-B8892D756706}"/>
              </a:ext>
            </a:extLst>
          </p:cNvPr>
          <p:cNvPicPr>
            <a:picLocks noChangeAspect="1"/>
          </p:cNvPicPr>
          <p:nvPr/>
        </p:nvPicPr>
        <p:blipFill>
          <a:blip r:embed="rId2"/>
          <a:stretch>
            <a:fillRect/>
          </a:stretch>
        </p:blipFill>
        <p:spPr>
          <a:xfrm>
            <a:off x="8020769" y="934720"/>
            <a:ext cx="2965065" cy="5718942"/>
          </a:xfrm>
          <a:prstGeom prst="rect">
            <a:avLst/>
          </a:prstGeom>
        </p:spPr>
      </p:pic>
      <p:sp>
        <p:nvSpPr>
          <p:cNvPr id="5" name="Content Placeholder 10">
            <a:extLst>
              <a:ext uri="{FF2B5EF4-FFF2-40B4-BE49-F238E27FC236}">
                <a16:creationId xmlns:a16="http://schemas.microsoft.com/office/drawing/2014/main" id="{B96D4C69-8B81-9357-C74E-E711570E1FB9}"/>
              </a:ext>
            </a:extLst>
          </p:cNvPr>
          <p:cNvSpPr>
            <a:spLocks noGrp="1"/>
          </p:cNvSpPr>
          <p:nvPr>
            <p:ph sz="quarter" idx="13"/>
          </p:nvPr>
        </p:nvSpPr>
        <p:spPr>
          <a:xfrm>
            <a:off x="370663" y="1131352"/>
            <a:ext cx="7269657" cy="2297648"/>
          </a:xfrm>
        </p:spPr>
        <p:txBody>
          <a:bodyPr/>
          <a:lstStyle/>
          <a:p>
            <a:r>
              <a:rPr lang="en-US" dirty="0"/>
              <a:t>Note that it is also possible to test the setup and see if and why records get Deduped or FRBRized.</a:t>
            </a:r>
          </a:p>
          <a:p>
            <a:r>
              <a:rPr lang="en-US" dirty="0"/>
              <a:t>This can be done at “Configuration &gt; Discovery &gt; Other &gt; Dedup and FRBR Test Utility”</a:t>
            </a:r>
          </a:p>
          <a:p>
            <a:r>
              <a:rPr lang="en-US" dirty="0"/>
              <a:t>See also </a:t>
            </a:r>
            <a:r>
              <a:rPr lang="en-US" dirty="0">
                <a:hlinkClick r:id="rId3"/>
              </a:rPr>
              <a:t>Dedup and FRBR Analysis Tool for Primo VE</a:t>
            </a:r>
            <a:r>
              <a:rPr lang="en-US" dirty="0"/>
              <a:t>.</a:t>
            </a:r>
          </a:p>
          <a:p>
            <a:r>
              <a:rPr lang="en-US" dirty="0"/>
              <a:t>We will now access the Dedup and FRBR Test Utility</a:t>
            </a:r>
          </a:p>
          <a:p>
            <a:endParaRPr lang="en-US" dirty="0"/>
          </a:p>
        </p:txBody>
      </p:sp>
      <p:sp>
        <p:nvSpPr>
          <p:cNvPr id="6" name="Rectangle 5">
            <a:extLst>
              <a:ext uri="{FF2B5EF4-FFF2-40B4-BE49-F238E27FC236}">
                <a16:creationId xmlns:a16="http://schemas.microsoft.com/office/drawing/2014/main" id="{D228582E-EFC3-6C7C-D4FD-0F9FCA24A726}"/>
              </a:ext>
            </a:extLst>
          </p:cNvPr>
          <p:cNvSpPr/>
          <p:nvPr/>
        </p:nvSpPr>
        <p:spPr>
          <a:xfrm>
            <a:off x="8041088" y="1869440"/>
            <a:ext cx="1742991" cy="3048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18615496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C9E30-8ECF-2735-E374-3191B52E36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1D06C0A-70AE-74DA-4DF8-8519D0CF64FC}"/>
              </a:ext>
            </a:extLst>
          </p:cNvPr>
          <p:cNvPicPr>
            <a:picLocks noChangeAspect="1"/>
          </p:cNvPicPr>
          <p:nvPr/>
        </p:nvPicPr>
        <p:blipFill>
          <a:blip r:embed="rId2"/>
          <a:stretch>
            <a:fillRect/>
          </a:stretch>
        </p:blipFill>
        <p:spPr>
          <a:xfrm>
            <a:off x="0" y="3103980"/>
            <a:ext cx="12192000" cy="2052119"/>
          </a:xfrm>
          <a:prstGeom prst="rect">
            <a:avLst/>
          </a:prstGeom>
          <a:ln>
            <a:solidFill>
              <a:schemeClr val="tx1"/>
            </a:solidFill>
          </a:ln>
        </p:spPr>
      </p:pic>
      <p:sp>
        <p:nvSpPr>
          <p:cNvPr id="10" name="Title 9">
            <a:extLst>
              <a:ext uri="{FF2B5EF4-FFF2-40B4-BE49-F238E27FC236}">
                <a16:creationId xmlns:a16="http://schemas.microsoft.com/office/drawing/2014/main" id="{39C87580-6A9D-4B78-083B-FE89DE5A3E9E}"/>
              </a:ext>
            </a:extLst>
          </p:cNvPr>
          <p:cNvSpPr>
            <a:spLocks noGrp="1"/>
          </p:cNvSpPr>
          <p:nvPr>
            <p:ph type="title"/>
          </p:nvPr>
        </p:nvSpPr>
        <p:spPr/>
        <p:txBody>
          <a:bodyPr/>
          <a:lstStyle/>
          <a:p>
            <a:r>
              <a:rPr lang="en-US" dirty="0"/>
              <a:t>Why was example two FRBRized</a:t>
            </a:r>
          </a:p>
        </p:txBody>
      </p:sp>
      <p:sp>
        <p:nvSpPr>
          <p:cNvPr id="9" name="Slide Number Placeholder 5">
            <a:extLst>
              <a:ext uri="{FF2B5EF4-FFF2-40B4-BE49-F238E27FC236}">
                <a16:creationId xmlns:a16="http://schemas.microsoft.com/office/drawing/2014/main" id="{1E356EBB-B183-415B-8D22-FE673878A8F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59</a:t>
            </a:fld>
            <a:endParaRPr lang="en-GB" dirty="0"/>
          </a:p>
        </p:txBody>
      </p:sp>
      <p:sp>
        <p:nvSpPr>
          <p:cNvPr id="7" name="Content Placeholder 10">
            <a:extLst>
              <a:ext uri="{FF2B5EF4-FFF2-40B4-BE49-F238E27FC236}">
                <a16:creationId xmlns:a16="http://schemas.microsoft.com/office/drawing/2014/main" id="{3B78C84D-C55A-46EE-1888-5370F0A104C8}"/>
              </a:ext>
            </a:extLst>
          </p:cNvPr>
          <p:cNvSpPr>
            <a:spLocks noGrp="1"/>
          </p:cNvSpPr>
          <p:nvPr>
            <p:ph sz="quarter" idx="13"/>
          </p:nvPr>
        </p:nvSpPr>
        <p:spPr>
          <a:xfrm>
            <a:off x="370663" y="1131352"/>
            <a:ext cx="11335783" cy="1408648"/>
          </a:xfrm>
        </p:spPr>
        <p:txBody>
          <a:bodyPr/>
          <a:lstStyle/>
          <a:p>
            <a:r>
              <a:rPr lang="en-US" dirty="0"/>
              <a:t>Let’s see why the two records with title “Outrageous Acts and Everyday Rebellions“ (which we previously saw in example two) were FRBRized.</a:t>
            </a:r>
          </a:p>
          <a:p>
            <a:r>
              <a:rPr lang="en-US" dirty="0"/>
              <a:t>The two records are MMS IDs: 99220310700121 and 99643490400121</a:t>
            </a:r>
          </a:p>
          <a:p>
            <a:r>
              <a:rPr lang="en-US" dirty="0"/>
              <a:t>Let’s compare the two records for FRBR using the test utility</a:t>
            </a:r>
          </a:p>
          <a:p>
            <a:endParaRPr lang="en-US" dirty="0"/>
          </a:p>
        </p:txBody>
      </p:sp>
      <p:sp>
        <p:nvSpPr>
          <p:cNvPr id="12" name="Rectangle 11">
            <a:extLst>
              <a:ext uri="{FF2B5EF4-FFF2-40B4-BE49-F238E27FC236}">
                <a16:creationId xmlns:a16="http://schemas.microsoft.com/office/drawing/2014/main" id="{56D56E53-0969-3BBC-A374-3448FA273B65}"/>
              </a:ext>
            </a:extLst>
          </p:cNvPr>
          <p:cNvSpPr/>
          <p:nvPr/>
        </p:nvSpPr>
        <p:spPr>
          <a:xfrm>
            <a:off x="1808480" y="3637280"/>
            <a:ext cx="1127760" cy="3962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3" name="Rectangle 12">
            <a:extLst>
              <a:ext uri="{FF2B5EF4-FFF2-40B4-BE49-F238E27FC236}">
                <a16:creationId xmlns:a16="http://schemas.microsoft.com/office/drawing/2014/main" id="{235ED0BF-7309-7EEF-9251-1814BBE4A8C3}"/>
              </a:ext>
            </a:extLst>
          </p:cNvPr>
          <p:cNvSpPr/>
          <p:nvPr/>
        </p:nvSpPr>
        <p:spPr>
          <a:xfrm>
            <a:off x="1270000" y="4114800"/>
            <a:ext cx="538480" cy="294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4" name="Rectangle 13">
            <a:extLst>
              <a:ext uri="{FF2B5EF4-FFF2-40B4-BE49-F238E27FC236}">
                <a16:creationId xmlns:a16="http://schemas.microsoft.com/office/drawing/2014/main" id="{13F647A6-0FCE-3614-E95A-D656F9723A79}"/>
              </a:ext>
            </a:extLst>
          </p:cNvPr>
          <p:cNvSpPr/>
          <p:nvPr/>
        </p:nvSpPr>
        <p:spPr>
          <a:xfrm>
            <a:off x="1270000" y="4561840"/>
            <a:ext cx="1127760" cy="294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5" name="Rectangle 14">
            <a:extLst>
              <a:ext uri="{FF2B5EF4-FFF2-40B4-BE49-F238E27FC236}">
                <a16:creationId xmlns:a16="http://schemas.microsoft.com/office/drawing/2014/main" id="{A5BF4805-725A-E478-AF10-A0D5EC6F8913}"/>
              </a:ext>
            </a:extLst>
          </p:cNvPr>
          <p:cNvSpPr/>
          <p:nvPr/>
        </p:nvSpPr>
        <p:spPr>
          <a:xfrm>
            <a:off x="5222240" y="4572000"/>
            <a:ext cx="1127760" cy="294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6" name="Rectangle 15">
            <a:extLst>
              <a:ext uri="{FF2B5EF4-FFF2-40B4-BE49-F238E27FC236}">
                <a16:creationId xmlns:a16="http://schemas.microsoft.com/office/drawing/2014/main" id="{A10D0803-A975-0BCF-B056-22DF5C469DF2}"/>
              </a:ext>
            </a:extLst>
          </p:cNvPr>
          <p:cNvSpPr/>
          <p:nvPr/>
        </p:nvSpPr>
        <p:spPr>
          <a:xfrm>
            <a:off x="8107680" y="4561840"/>
            <a:ext cx="883920" cy="3048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860336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07C675-5B03-48F9-5885-951E1B387E1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0CD46BA-7120-F275-F225-B639282DC198}"/>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211A12AF-E8FE-3FDE-F039-DEE61872A04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dirty="0"/>
          </a:p>
        </p:txBody>
      </p:sp>
      <p:sp>
        <p:nvSpPr>
          <p:cNvPr id="11" name="Content Placeholder 10">
            <a:extLst>
              <a:ext uri="{FF2B5EF4-FFF2-40B4-BE49-F238E27FC236}">
                <a16:creationId xmlns:a16="http://schemas.microsoft.com/office/drawing/2014/main" id="{A382B8BD-5E49-5F96-1C28-FB7275E4D1F2}"/>
              </a:ext>
            </a:extLst>
          </p:cNvPr>
          <p:cNvSpPr>
            <a:spLocks noGrp="1"/>
          </p:cNvSpPr>
          <p:nvPr>
            <p:ph sz="quarter" idx="13"/>
          </p:nvPr>
        </p:nvSpPr>
        <p:spPr>
          <a:xfrm>
            <a:off x="370663" y="1131352"/>
            <a:ext cx="11335783" cy="5055334"/>
          </a:xfrm>
        </p:spPr>
        <p:txBody>
          <a:bodyPr/>
          <a:lstStyle/>
          <a:p>
            <a:r>
              <a:rPr lang="en-US" dirty="0"/>
              <a:t>Duplication Detection (Dedup)</a:t>
            </a:r>
          </a:p>
          <a:p>
            <a:pPr lvl="1"/>
            <a:r>
              <a:rPr lang="en-US" sz="1800" dirty="0"/>
              <a:t>The duplication detection or matching process is based on creating a dedup vector for every Alma record. </a:t>
            </a:r>
          </a:p>
          <a:p>
            <a:pPr lvl="1"/>
            <a:r>
              <a:rPr lang="en-US" sz="1800" dirty="0"/>
              <a:t>The vector includes all the data required by the Duplication Detection algorithm to determine if two records are equivalent. </a:t>
            </a:r>
          </a:p>
          <a:p>
            <a:pPr lvl="1"/>
            <a:r>
              <a:rPr lang="en-US" sz="1800" dirty="0"/>
              <a:t>The vectors include one or more keys that identify the record. Keys are based on the metadata fields in the source record (MARC or DC records).</a:t>
            </a:r>
          </a:p>
          <a:p>
            <a:pPr lvl="1"/>
            <a:r>
              <a:rPr lang="en-US" sz="1800" dirty="0"/>
              <a:t>In the search results, records that are marked as duplicates are displayed as a single record. </a:t>
            </a:r>
          </a:p>
          <a:p>
            <a:pPr lvl="1"/>
            <a:r>
              <a:rPr lang="en-US" sz="1800" dirty="0"/>
              <a:t>The metadata is displayed from the first record in the results set, and the delivery related information is created from all the records in the group.</a:t>
            </a:r>
          </a:p>
        </p:txBody>
      </p:sp>
    </p:spTree>
    <p:extLst>
      <p:ext uri="{BB962C8B-B14F-4D97-AF65-F5344CB8AC3E}">
        <p14:creationId xmlns:p14="http://schemas.microsoft.com/office/powerpoint/2010/main" val="31941439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C9902-2FC1-CD33-C39C-A71DCC8DED3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8E8EC4D-A62E-5D3D-5DAB-35F1D0E426B1}"/>
              </a:ext>
            </a:extLst>
          </p:cNvPr>
          <p:cNvSpPr>
            <a:spLocks noGrp="1"/>
          </p:cNvSpPr>
          <p:nvPr>
            <p:ph type="title"/>
          </p:nvPr>
        </p:nvSpPr>
        <p:spPr/>
        <p:txBody>
          <a:bodyPr/>
          <a:lstStyle/>
          <a:p>
            <a:r>
              <a:rPr lang="en-US" dirty="0"/>
              <a:t>Why was example two FRBRized</a:t>
            </a:r>
          </a:p>
        </p:txBody>
      </p:sp>
      <p:sp>
        <p:nvSpPr>
          <p:cNvPr id="9" name="Slide Number Placeholder 5">
            <a:extLst>
              <a:ext uri="{FF2B5EF4-FFF2-40B4-BE49-F238E27FC236}">
                <a16:creationId xmlns:a16="http://schemas.microsoft.com/office/drawing/2014/main" id="{22264057-362B-274E-4A29-2DB3EEB06B6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60</a:t>
            </a:fld>
            <a:endParaRPr lang="en-GB" dirty="0"/>
          </a:p>
        </p:txBody>
      </p:sp>
      <p:sp>
        <p:nvSpPr>
          <p:cNvPr id="7" name="Content Placeholder 10">
            <a:extLst>
              <a:ext uri="{FF2B5EF4-FFF2-40B4-BE49-F238E27FC236}">
                <a16:creationId xmlns:a16="http://schemas.microsoft.com/office/drawing/2014/main" id="{70EFE7A5-C00E-D7B9-624F-8C1D8914D54E}"/>
              </a:ext>
            </a:extLst>
          </p:cNvPr>
          <p:cNvSpPr>
            <a:spLocks noGrp="1"/>
          </p:cNvSpPr>
          <p:nvPr>
            <p:ph sz="quarter" idx="13"/>
          </p:nvPr>
        </p:nvSpPr>
        <p:spPr>
          <a:xfrm>
            <a:off x="370663" y="1131352"/>
            <a:ext cx="11335783" cy="1906488"/>
          </a:xfrm>
        </p:spPr>
        <p:txBody>
          <a:bodyPr/>
          <a:lstStyle/>
          <a:p>
            <a:r>
              <a:rPr lang="en-US" dirty="0"/>
              <a:t>We can see that the records are FRBRized based on a combination of the author and title which is text “steinem gloria~outrageous acts and everyday rebellions”.</a:t>
            </a:r>
          </a:p>
          <a:p>
            <a:r>
              <a:rPr lang="en-US" dirty="0"/>
              <a:t>This text is then converted to numerical value 62237703018636503</a:t>
            </a:r>
          </a:p>
          <a:p>
            <a:r>
              <a:rPr lang="en-US" dirty="0"/>
              <a:t>The text is converted to a numerical value because it is “easier” and “better”  for a computer to find matches and groups via a numerical value than text.</a:t>
            </a:r>
          </a:p>
          <a:p>
            <a:endParaRPr lang="en-US" dirty="0"/>
          </a:p>
        </p:txBody>
      </p:sp>
    </p:spTree>
    <p:extLst>
      <p:ext uri="{BB962C8B-B14F-4D97-AF65-F5344CB8AC3E}">
        <p14:creationId xmlns:p14="http://schemas.microsoft.com/office/powerpoint/2010/main" val="398113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DEC70-2F1E-05E5-9042-27E4347F53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2CA646C-EFFA-38C4-A924-D1AFC905C5E5}"/>
              </a:ext>
            </a:extLst>
          </p:cNvPr>
          <p:cNvPicPr>
            <a:picLocks noChangeAspect="1"/>
          </p:cNvPicPr>
          <p:nvPr/>
        </p:nvPicPr>
        <p:blipFill>
          <a:blip r:embed="rId2"/>
          <a:stretch>
            <a:fillRect/>
          </a:stretch>
        </p:blipFill>
        <p:spPr>
          <a:xfrm>
            <a:off x="0" y="1737913"/>
            <a:ext cx="12192000" cy="4377853"/>
          </a:xfrm>
          <a:prstGeom prst="rect">
            <a:avLst/>
          </a:prstGeom>
          <a:ln>
            <a:solidFill>
              <a:schemeClr val="tx1"/>
            </a:solidFill>
          </a:ln>
        </p:spPr>
      </p:pic>
      <p:sp>
        <p:nvSpPr>
          <p:cNvPr id="10" name="Title 9">
            <a:extLst>
              <a:ext uri="{FF2B5EF4-FFF2-40B4-BE49-F238E27FC236}">
                <a16:creationId xmlns:a16="http://schemas.microsoft.com/office/drawing/2014/main" id="{A55BC33E-20D8-791B-A32C-0DCF4AD5F13A}"/>
              </a:ext>
            </a:extLst>
          </p:cNvPr>
          <p:cNvSpPr>
            <a:spLocks noGrp="1"/>
          </p:cNvSpPr>
          <p:nvPr>
            <p:ph type="title"/>
          </p:nvPr>
        </p:nvSpPr>
        <p:spPr/>
        <p:txBody>
          <a:bodyPr/>
          <a:lstStyle/>
          <a:p>
            <a:r>
              <a:rPr lang="en-US" dirty="0"/>
              <a:t>Why was example two FRBRized</a:t>
            </a:r>
          </a:p>
        </p:txBody>
      </p:sp>
      <p:sp>
        <p:nvSpPr>
          <p:cNvPr id="9" name="Slide Number Placeholder 5">
            <a:extLst>
              <a:ext uri="{FF2B5EF4-FFF2-40B4-BE49-F238E27FC236}">
                <a16:creationId xmlns:a16="http://schemas.microsoft.com/office/drawing/2014/main" id="{8DA5EA0A-9EC3-FCEA-1DE6-4B863F5C446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61</a:t>
            </a:fld>
            <a:endParaRPr lang="en-GB" dirty="0"/>
          </a:p>
        </p:txBody>
      </p:sp>
      <p:sp>
        <p:nvSpPr>
          <p:cNvPr id="7" name="Content Placeholder 10">
            <a:extLst>
              <a:ext uri="{FF2B5EF4-FFF2-40B4-BE49-F238E27FC236}">
                <a16:creationId xmlns:a16="http://schemas.microsoft.com/office/drawing/2014/main" id="{FB484A3E-30B2-7C4B-03DB-C3AA7B13BCE7}"/>
              </a:ext>
            </a:extLst>
          </p:cNvPr>
          <p:cNvSpPr>
            <a:spLocks noGrp="1"/>
          </p:cNvSpPr>
          <p:nvPr>
            <p:ph sz="quarter" idx="13"/>
          </p:nvPr>
        </p:nvSpPr>
        <p:spPr>
          <a:xfrm>
            <a:off x="370663" y="1131352"/>
            <a:ext cx="11335783" cy="534888"/>
          </a:xfrm>
        </p:spPr>
        <p:txBody>
          <a:bodyPr/>
          <a:lstStyle/>
          <a:p>
            <a:r>
              <a:rPr lang="en-US" dirty="0"/>
              <a:t>Here we can see the match for FRBR is by Key Source frbr/k1 + frbr/k3</a:t>
            </a:r>
          </a:p>
          <a:p>
            <a:endParaRPr lang="en-US" dirty="0"/>
          </a:p>
        </p:txBody>
      </p:sp>
      <p:sp>
        <p:nvSpPr>
          <p:cNvPr id="6" name="Rectangle 5">
            <a:extLst>
              <a:ext uri="{FF2B5EF4-FFF2-40B4-BE49-F238E27FC236}">
                <a16:creationId xmlns:a16="http://schemas.microsoft.com/office/drawing/2014/main" id="{208304A0-3CF3-039E-2EA8-8EFB54A2A8FC}"/>
              </a:ext>
            </a:extLst>
          </p:cNvPr>
          <p:cNvSpPr/>
          <p:nvPr/>
        </p:nvSpPr>
        <p:spPr>
          <a:xfrm>
            <a:off x="1757680" y="2316480"/>
            <a:ext cx="1127760" cy="3962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8" name="Rectangle 7">
            <a:extLst>
              <a:ext uri="{FF2B5EF4-FFF2-40B4-BE49-F238E27FC236}">
                <a16:creationId xmlns:a16="http://schemas.microsoft.com/office/drawing/2014/main" id="{E6C3AF07-208F-E5EE-5750-ADF4E936E5F0}"/>
              </a:ext>
            </a:extLst>
          </p:cNvPr>
          <p:cNvSpPr/>
          <p:nvPr/>
        </p:nvSpPr>
        <p:spPr>
          <a:xfrm>
            <a:off x="1249680" y="2794000"/>
            <a:ext cx="538480" cy="294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1" name="Rectangle 10">
            <a:extLst>
              <a:ext uri="{FF2B5EF4-FFF2-40B4-BE49-F238E27FC236}">
                <a16:creationId xmlns:a16="http://schemas.microsoft.com/office/drawing/2014/main" id="{D0741561-2C16-8E5C-0FF3-4C3A77A1F3CE}"/>
              </a:ext>
            </a:extLst>
          </p:cNvPr>
          <p:cNvSpPr/>
          <p:nvPr/>
        </p:nvSpPr>
        <p:spPr>
          <a:xfrm>
            <a:off x="1219200" y="3241040"/>
            <a:ext cx="1127760" cy="294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2" name="Rectangle 11">
            <a:extLst>
              <a:ext uri="{FF2B5EF4-FFF2-40B4-BE49-F238E27FC236}">
                <a16:creationId xmlns:a16="http://schemas.microsoft.com/office/drawing/2014/main" id="{370A5993-2E0F-7C74-6F4C-580EEFBF1604}"/>
              </a:ext>
            </a:extLst>
          </p:cNvPr>
          <p:cNvSpPr/>
          <p:nvPr/>
        </p:nvSpPr>
        <p:spPr>
          <a:xfrm>
            <a:off x="5171440" y="3251200"/>
            <a:ext cx="1127760" cy="294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3" name="Rectangle 12">
            <a:extLst>
              <a:ext uri="{FF2B5EF4-FFF2-40B4-BE49-F238E27FC236}">
                <a16:creationId xmlns:a16="http://schemas.microsoft.com/office/drawing/2014/main" id="{65E124AA-9C05-98C8-292E-8B0C410E8E72}"/>
              </a:ext>
            </a:extLst>
          </p:cNvPr>
          <p:cNvSpPr/>
          <p:nvPr/>
        </p:nvSpPr>
        <p:spPr>
          <a:xfrm>
            <a:off x="8056880" y="3241040"/>
            <a:ext cx="883920" cy="3048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4" name="Rectangle 13">
            <a:extLst>
              <a:ext uri="{FF2B5EF4-FFF2-40B4-BE49-F238E27FC236}">
                <a16:creationId xmlns:a16="http://schemas.microsoft.com/office/drawing/2014/main" id="{30CDD489-1BCF-C14F-8A08-7C2A60B0B4BC}"/>
              </a:ext>
            </a:extLst>
          </p:cNvPr>
          <p:cNvSpPr/>
          <p:nvPr/>
        </p:nvSpPr>
        <p:spPr>
          <a:xfrm>
            <a:off x="528320" y="4947920"/>
            <a:ext cx="1412240" cy="5689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5" name="Rectangle 14">
            <a:extLst>
              <a:ext uri="{FF2B5EF4-FFF2-40B4-BE49-F238E27FC236}">
                <a16:creationId xmlns:a16="http://schemas.microsoft.com/office/drawing/2014/main" id="{72A8F09B-949D-ADE0-643D-8DB12FD76D67}"/>
              </a:ext>
            </a:extLst>
          </p:cNvPr>
          <p:cNvSpPr/>
          <p:nvPr/>
        </p:nvSpPr>
        <p:spPr>
          <a:xfrm>
            <a:off x="1940560" y="4937760"/>
            <a:ext cx="1412240" cy="5689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6" name="Rectangle 15">
            <a:extLst>
              <a:ext uri="{FF2B5EF4-FFF2-40B4-BE49-F238E27FC236}">
                <a16:creationId xmlns:a16="http://schemas.microsoft.com/office/drawing/2014/main" id="{46E2C663-A150-C853-739C-E9CD87BF5E2F}"/>
              </a:ext>
            </a:extLst>
          </p:cNvPr>
          <p:cNvSpPr/>
          <p:nvPr/>
        </p:nvSpPr>
        <p:spPr>
          <a:xfrm>
            <a:off x="6614160" y="4937760"/>
            <a:ext cx="3017520" cy="5689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7" name="Rectangle 16">
            <a:extLst>
              <a:ext uri="{FF2B5EF4-FFF2-40B4-BE49-F238E27FC236}">
                <a16:creationId xmlns:a16="http://schemas.microsoft.com/office/drawing/2014/main" id="{653DAC12-4EB2-7FC7-6546-1CE33BCA9482}"/>
              </a:ext>
            </a:extLst>
          </p:cNvPr>
          <p:cNvSpPr/>
          <p:nvPr/>
        </p:nvSpPr>
        <p:spPr>
          <a:xfrm>
            <a:off x="9631680" y="4927600"/>
            <a:ext cx="1412240" cy="5689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8" name="Rectangle 17">
            <a:extLst>
              <a:ext uri="{FF2B5EF4-FFF2-40B4-BE49-F238E27FC236}">
                <a16:creationId xmlns:a16="http://schemas.microsoft.com/office/drawing/2014/main" id="{3974489E-422A-90C9-4F91-7118F4CE0998}"/>
              </a:ext>
            </a:extLst>
          </p:cNvPr>
          <p:cNvSpPr/>
          <p:nvPr/>
        </p:nvSpPr>
        <p:spPr>
          <a:xfrm>
            <a:off x="3535680" y="4947920"/>
            <a:ext cx="345440" cy="548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9" name="TextBox 18">
            <a:extLst>
              <a:ext uri="{FF2B5EF4-FFF2-40B4-BE49-F238E27FC236}">
                <a16:creationId xmlns:a16="http://schemas.microsoft.com/office/drawing/2014/main" id="{0A62ABBD-AB10-0FFE-609A-FB6067147C6F}"/>
              </a:ext>
            </a:extLst>
          </p:cNvPr>
          <p:cNvSpPr txBox="1"/>
          <p:nvPr/>
        </p:nvSpPr>
        <p:spPr>
          <a:xfrm>
            <a:off x="2697480" y="3901440"/>
            <a:ext cx="4196080" cy="396240"/>
          </a:xfrm>
          <a:prstGeom prst="rect">
            <a:avLst/>
          </a:prstGeom>
          <a:solidFill>
            <a:srgbClr val="FFFF00"/>
          </a:solidFill>
          <a:ln>
            <a:solidFill>
              <a:schemeClr val="tx1"/>
            </a:solidFill>
          </a:ln>
        </p:spPr>
        <p:txBody>
          <a:bodyPr wrap="square" rtlCol="0">
            <a:noAutofit/>
          </a:bodyPr>
          <a:lstStyle/>
          <a:p>
            <a:r>
              <a:rPr lang="en-US" sz="1400" dirty="0"/>
              <a:t>Match for FRBR is by Key Source frbr/k1 + frbr/k3</a:t>
            </a:r>
          </a:p>
        </p:txBody>
      </p:sp>
      <p:cxnSp>
        <p:nvCxnSpPr>
          <p:cNvPr id="25" name="Straight Arrow Connector 24">
            <a:extLst>
              <a:ext uri="{FF2B5EF4-FFF2-40B4-BE49-F238E27FC236}">
                <a16:creationId xmlns:a16="http://schemas.microsoft.com/office/drawing/2014/main" id="{B0759324-F247-46E5-8087-90C492868724}"/>
              </a:ext>
            </a:extLst>
          </p:cNvPr>
          <p:cNvCxnSpPr/>
          <p:nvPr/>
        </p:nvCxnSpPr>
        <p:spPr>
          <a:xfrm flipH="1">
            <a:off x="4531360" y="4297680"/>
            <a:ext cx="203200" cy="6502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E158A4E-CF1F-4EC6-AD6B-3DD2B0AF50F9}"/>
              </a:ext>
            </a:extLst>
          </p:cNvPr>
          <p:cNvSpPr txBox="1"/>
          <p:nvPr/>
        </p:nvSpPr>
        <p:spPr>
          <a:xfrm>
            <a:off x="5293360" y="6217920"/>
            <a:ext cx="1087120" cy="436503"/>
          </a:xfrm>
          <a:prstGeom prst="rect">
            <a:avLst/>
          </a:prstGeom>
          <a:solidFill>
            <a:srgbClr val="FFFF00"/>
          </a:solidFill>
          <a:ln>
            <a:solidFill>
              <a:schemeClr val="tx1"/>
            </a:solidFill>
          </a:ln>
        </p:spPr>
        <p:txBody>
          <a:bodyPr wrap="square" rtlCol="0">
            <a:noAutofit/>
          </a:bodyPr>
          <a:lstStyle/>
          <a:p>
            <a:r>
              <a:rPr lang="en-US" sz="1400" dirty="0"/>
              <a:t>Same key</a:t>
            </a:r>
          </a:p>
        </p:txBody>
      </p:sp>
      <p:cxnSp>
        <p:nvCxnSpPr>
          <p:cNvPr id="27" name="Straight Arrow Connector 26">
            <a:extLst>
              <a:ext uri="{FF2B5EF4-FFF2-40B4-BE49-F238E27FC236}">
                <a16:creationId xmlns:a16="http://schemas.microsoft.com/office/drawing/2014/main" id="{C31DB7D4-835D-DF9C-67B1-FA69D6722EC0}"/>
              </a:ext>
            </a:extLst>
          </p:cNvPr>
          <p:cNvCxnSpPr>
            <a:cxnSpLocks/>
            <a:stCxn id="26" idx="1"/>
          </p:cNvCxnSpPr>
          <p:nvPr/>
        </p:nvCxnSpPr>
        <p:spPr>
          <a:xfrm flipH="1" flipV="1">
            <a:off x="2961640" y="5506720"/>
            <a:ext cx="2331720" cy="9294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F5CDC4E-1FC6-73EC-6D39-40E5B034D8DC}"/>
              </a:ext>
            </a:extLst>
          </p:cNvPr>
          <p:cNvCxnSpPr>
            <a:cxnSpLocks/>
          </p:cNvCxnSpPr>
          <p:nvPr/>
        </p:nvCxnSpPr>
        <p:spPr>
          <a:xfrm flipV="1">
            <a:off x="6380480" y="5496560"/>
            <a:ext cx="3810000" cy="9396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28170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5D881-9848-13FA-06B7-DB6AB015095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7CC3474-C5F2-9AC4-C9DE-2493EF9F8C21}"/>
              </a:ext>
            </a:extLst>
          </p:cNvPr>
          <p:cNvSpPr>
            <a:spLocks noGrp="1"/>
          </p:cNvSpPr>
          <p:nvPr>
            <p:ph type="title"/>
          </p:nvPr>
        </p:nvSpPr>
        <p:spPr/>
        <p:txBody>
          <a:bodyPr/>
          <a:lstStyle/>
          <a:p>
            <a:r>
              <a:rPr lang="en-US" dirty="0"/>
              <a:t>Why was example two FRBRized</a:t>
            </a:r>
          </a:p>
        </p:txBody>
      </p:sp>
      <p:sp>
        <p:nvSpPr>
          <p:cNvPr id="9" name="Slide Number Placeholder 5">
            <a:extLst>
              <a:ext uri="{FF2B5EF4-FFF2-40B4-BE49-F238E27FC236}">
                <a16:creationId xmlns:a16="http://schemas.microsoft.com/office/drawing/2014/main" id="{A4F9210F-386A-40AB-EA9C-822808C100B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62</a:t>
            </a:fld>
            <a:endParaRPr lang="en-GB" dirty="0"/>
          </a:p>
        </p:txBody>
      </p:sp>
      <p:sp>
        <p:nvSpPr>
          <p:cNvPr id="7" name="Content Placeholder 10">
            <a:extLst>
              <a:ext uri="{FF2B5EF4-FFF2-40B4-BE49-F238E27FC236}">
                <a16:creationId xmlns:a16="http://schemas.microsoft.com/office/drawing/2014/main" id="{9CFFE876-344B-EFA8-991E-2F5411009393}"/>
              </a:ext>
            </a:extLst>
          </p:cNvPr>
          <p:cNvSpPr>
            <a:spLocks noGrp="1"/>
          </p:cNvSpPr>
          <p:nvPr>
            <p:ph sz="quarter" idx="13"/>
          </p:nvPr>
        </p:nvSpPr>
        <p:spPr>
          <a:xfrm>
            <a:off x="370663" y="1131352"/>
            <a:ext cx="11335783" cy="534888"/>
          </a:xfrm>
        </p:spPr>
        <p:txBody>
          <a:bodyPr/>
          <a:lstStyle/>
          <a:p>
            <a:r>
              <a:rPr lang="en-US" dirty="0"/>
              <a:t>At </a:t>
            </a:r>
            <a:r>
              <a:rPr lang="en-US" dirty="0">
                <a:hlinkClick r:id="rId2"/>
              </a:rPr>
              <a:t>FRBR Key Definitions </a:t>
            </a:r>
            <a:r>
              <a:rPr lang="en-US" dirty="0"/>
              <a:t>we can see why the match for FRBR is by Key Source frbr/k1 + frbr/k3</a:t>
            </a:r>
          </a:p>
          <a:p>
            <a:endParaRPr lang="en-US" dirty="0"/>
          </a:p>
        </p:txBody>
      </p:sp>
      <p:pic>
        <p:nvPicPr>
          <p:cNvPr id="4" name="Picture 3">
            <a:extLst>
              <a:ext uri="{FF2B5EF4-FFF2-40B4-BE49-F238E27FC236}">
                <a16:creationId xmlns:a16="http://schemas.microsoft.com/office/drawing/2014/main" id="{AA3F23B0-044F-28DC-D70F-F99EFB7F06D3}"/>
              </a:ext>
            </a:extLst>
          </p:cNvPr>
          <p:cNvPicPr>
            <a:picLocks noChangeAspect="1"/>
          </p:cNvPicPr>
          <p:nvPr/>
        </p:nvPicPr>
        <p:blipFill>
          <a:blip r:embed="rId3"/>
          <a:stretch>
            <a:fillRect/>
          </a:stretch>
        </p:blipFill>
        <p:spPr>
          <a:xfrm>
            <a:off x="351623" y="1895852"/>
            <a:ext cx="11488753" cy="3696216"/>
          </a:xfrm>
          <a:prstGeom prst="rect">
            <a:avLst/>
          </a:prstGeom>
          <a:ln>
            <a:solidFill>
              <a:schemeClr val="tx1"/>
            </a:solidFill>
          </a:ln>
        </p:spPr>
      </p:pic>
      <p:sp>
        <p:nvSpPr>
          <p:cNvPr id="5" name="Rectangle 4">
            <a:extLst>
              <a:ext uri="{FF2B5EF4-FFF2-40B4-BE49-F238E27FC236}">
                <a16:creationId xmlns:a16="http://schemas.microsoft.com/office/drawing/2014/main" id="{5A70820E-8FCD-1B0B-C3F0-5B1C19FC24F7}"/>
              </a:ext>
            </a:extLst>
          </p:cNvPr>
          <p:cNvSpPr/>
          <p:nvPr/>
        </p:nvSpPr>
        <p:spPr>
          <a:xfrm>
            <a:off x="670560" y="4480560"/>
            <a:ext cx="1341120" cy="3962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0" name="Rectangle 19">
            <a:extLst>
              <a:ext uri="{FF2B5EF4-FFF2-40B4-BE49-F238E27FC236}">
                <a16:creationId xmlns:a16="http://schemas.microsoft.com/office/drawing/2014/main" id="{510EE098-6804-C225-3A82-69F7396D5BCF}"/>
              </a:ext>
            </a:extLst>
          </p:cNvPr>
          <p:cNvSpPr/>
          <p:nvPr/>
        </p:nvSpPr>
        <p:spPr>
          <a:xfrm>
            <a:off x="6136640" y="4480560"/>
            <a:ext cx="1341120" cy="3962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25488402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0CB3F-C662-653C-D0E9-3091ECD55E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471B74-3EA4-CEDB-F225-05EA4BC19C5F}"/>
              </a:ext>
            </a:extLst>
          </p:cNvPr>
          <p:cNvPicPr>
            <a:picLocks noChangeAspect="1"/>
          </p:cNvPicPr>
          <p:nvPr/>
        </p:nvPicPr>
        <p:blipFill>
          <a:blip r:embed="rId2"/>
          <a:stretch>
            <a:fillRect/>
          </a:stretch>
        </p:blipFill>
        <p:spPr>
          <a:xfrm>
            <a:off x="1731418" y="1712471"/>
            <a:ext cx="8690143" cy="4776701"/>
          </a:xfrm>
          <a:prstGeom prst="rect">
            <a:avLst/>
          </a:prstGeom>
        </p:spPr>
      </p:pic>
      <p:sp>
        <p:nvSpPr>
          <p:cNvPr id="10" name="Title 9">
            <a:extLst>
              <a:ext uri="{FF2B5EF4-FFF2-40B4-BE49-F238E27FC236}">
                <a16:creationId xmlns:a16="http://schemas.microsoft.com/office/drawing/2014/main" id="{0B81A4E8-E0B3-93E1-DAD8-A661E54AD2A1}"/>
              </a:ext>
            </a:extLst>
          </p:cNvPr>
          <p:cNvSpPr>
            <a:spLocks noGrp="1"/>
          </p:cNvSpPr>
          <p:nvPr>
            <p:ph type="title"/>
          </p:nvPr>
        </p:nvSpPr>
        <p:spPr/>
        <p:txBody>
          <a:bodyPr/>
          <a:lstStyle/>
          <a:p>
            <a:r>
              <a:rPr lang="en-US" dirty="0"/>
              <a:t>Why was example two FRBRized</a:t>
            </a:r>
          </a:p>
        </p:txBody>
      </p:sp>
      <p:sp>
        <p:nvSpPr>
          <p:cNvPr id="9" name="Slide Number Placeholder 5">
            <a:extLst>
              <a:ext uri="{FF2B5EF4-FFF2-40B4-BE49-F238E27FC236}">
                <a16:creationId xmlns:a16="http://schemas.microsoft.com/office/drawing/2014/main" id="{4264049C-D20A-A6DF-17AD-9A91508663A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63</a:t>
            </a:fld>
            <a:endParaRPr lang="en-GB" dirty="0"/>
          </a:p>
        </p:txBody>
      </p:sp>
      <p:sp>
        <p:nvSpPr>
          <p:cNvPr id="7" name="Content Placeholder 10">
            <a:extLst>
              <a:ext uri="{FF2B5EF4-FFF2-40B4-BE49-F238E27FC236}">
                <a16:creationId xmlns:a16="http://schemas.microsoft.com/office/drawing/2014/main" id="{FB8EE601-9BFC-68AF-7607-2F6499BAFABC}"/>
              </a:ext>
            </a:extLst>
          </p:cNvPr>
          <p:cNvSpPr>
            <a:spLocks noGrp="1"/>
          </p:cNvSpPr>
          <p:nvPr>
            <p:ph sz="quarter" idx="13"/>
          </p:nvPr>
        </p:nvSpPr>
        <p:spPr>
          <a:xfrm>
            <a:off x="370663" y="1131352"/>
            <a:ext cx="11335783" cy="534888"/>
          </a:xfrm>
        </p:spPr>
        <p:txBody>
          <a:bodyPr/>
          <a:lstStyle/>
          <a:p>
            <a:r>
              <a:rPr lang="en-US" dirty="0"/>
              <a:t>Here is how the K1 and K3 keys were calculated (see also </a:t>
            </a:r>
            <a:r>
              <a:rPr lang="en-US" dirty="0">
                <a:hlinkClick r:id="rId3"/>
              </a:rPr>
              <a:t>Mapping FRBR Key Fields</a:t>
            </a:r>
            <a:r>
              <a:rPr lang="en-US" dirty="0"/>
              <a:t>):</a:t>
            </a:r>
          </a:p>
          <a:p>
            <a:endParaRPr lang="en-US" dirty="0"/>
          </a:p>
        </p:txBody>
      </p:sp>
      <p:sp>
        <p:nvSpPr>
          <p:cNvPr id="5" name="Rectangle 4">
            <a:extLst>
              <a:ext uri="{FF2B5EF4-FFF2-40B4-BE49-F238E27FC236}">
                <a16:creationId xmlns:a16="http://schemas.microsoft.com/office/drawing/2014/main" id="{359F8226-34D4-869B-DC48-D32D92A0B319}"/>
              </a:ext>
            </a:extLst>
          </p:cNvPr>
          <p:cNvSpPr/>
          <p:nvPr/>
        </p:nvSpPr>
        <p:spPr>
          <a:xfrm>
            <a:off x="1960880" y="3076592"/>
            <a:ext cx="4257040" cy="1363327"/>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0" name="Rectangle 19">
            <a:extLst>
              <a:ext uri="{FF2B5EF4-FFF2-40B4-BE49-F238E27FC236}">
                <a16:creationId xmlns:a16="http://schemas.microsoft.com/office/drawing/2014/main" id="{18C21624-6726-652B-50E5-B044322925DF}"/>
              </a:ext>
            </a:extLst>
          </p:cNvPr>
          <p:cNvSpPr/>
          <p:nvPr/>
        </p:nvSpPr>
        <p:spPr>
          <a:xfrm>
            <a:off x="1960880" y="4846319"/>
            <a:ext cx="4257040" cy="1363327"/>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273576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A7E7D-1016-612F-323A-7D40F49451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70145D-0820-A642-A92A-553B0587798B}"/>
              </a:ext>
            </a:extLst>
          </p:cNvPr>
          <p:cNvPicPr>
            <a:picLocks noChangeAspect="1"/>
          </p:cNvPicPr>
          <p:nvPr/>
        </p:nvPicPr>
        <p:blipFill>
          <a:blip r:embed="rId2"/>
          <a:stretch>
            <a:fillRect/>
          </a:stretch>
        </p:blipFill>
        <p:spPr>
          <a:xfrm>
            <a:off x="0" y="2948619"/>
            <a:ext cx="12192000" cy="2505082"/>
          </a:xfrm>
          <a:prstGeom prst="rect">
            <a:avLst/>
          </a:prstGeom>
          <a:ln>
            <a:solidFill>
              <a:schemeClr val="tx1"/>
            </a:solidFill>
          </a:ln>
        </p:spPr>
      </p:pic>
      <p:sp>
        <p:nvSpPr>
          <p:cNvPr id="10" name="Title 9">
            <a:extLst>
              <a:ext uri="{FF2B5EF4-FFF2-40B4-BE49-F238E27FC236}">
                <a16:creationId xmlns:a16="http://schemas.microsoft.com/office/drawing/2014/main" id="{8C011F6B-E4A6-AA89-DC3B-8A6EC16D06E9}"/>
              </a:ext>
            </a:extLst>
          </p:cNvPr>
          <p:cNvSpPr>
            <a:spLocks noGrp="1"/>
          </p:cNvSpPr>
          <p:nvPr>
            <p:ph type="title"/>
          </p:nvPr>
        </p:nvSpPr>
        <p:spPr/>
        <p:txBody>
          <a:bodyPr/>
          <a:lstStyle/>
          <a:p>
            <a:r>
              <a:rPr lang="en-US" dirty="0"/>
              <a:t>Why was example two FRBRized</a:t>
            </a:r>
          </a:p>
        </p:txBody>
      </p:sp>
      <p:sp>
        <p:nvSpPr>
          <p:cNvPr id="9" name="Slide Number Placeholder 5">
            <a:extLst>
              <a:ext uri="{FF2B5EF4-FFF2-40B4-BE49-F238E27FC236}">
                <a16:creationId xmlns:a16="http://schemas.microsoft.com/office/drawing/2014/main" id="{1527F4CA-20E9-DAAA-A5A4-54E6D008FF1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64</a:t>
            </a:fld>
            <a:endParaRPr lang="en-GB" dirty="0"/>
          </a:p>
        </p:txBody>
      </p:sp>
      <p:sp>
        <p:nvSpPr>
          <p:cNvPr id="7" name="Content Placeholder 10">
            <a:extLst>
              <a:ext uri="{FF2B5EF4-FFF2-40B4-BE49-F238E27FC236}">
                <a16:creationId xmlns:a16="http://schemas.microsoft.com/office/drawing/2014/main" id="{64CED79E-D0CA-E23E-718D-52BFD2A797A8}"/>
              </a:ext>
            </a:extLst>
          </p:cNvPr>
          <p:cNvSpPr>
            <a:spLocks noGrp="1"/>
          </p:cNvSpPr>
          <p:nvPr>
            <p:ph sz="quarter" idx="13"/>
          </p:nvPr>
        </p:nvSpPr>
        <p:spPr>
          <a:xfrm>
            <a:off x="370663" y="1131351"/>
            <a:ext cx="11335783" cy="581119"/>
          </a:xfrm>
        </p:spPr>
        <p:txBody>
          <a:bodyPr/>
          <a:lstStyle/>
          <a:p>
            <a:r>
              <a:rPr lang="en-US" dirty="0"/>
              <a:t>In sum: the two records in this example were FRBRized because they have matching K1 and K3 fields, which are the author and the title.</a:t>
            </a:r>
          </a:p>
          <a:p>
            <a:endParaRPr lang="en-US" dirty="0"/>
          </a:p>
        </p:txBody>
      </p:sp>
      <p:sp>
        <p:nvSpPr>
          <p:cNvPr id="6" name="Rectangle 5">
            <a:extLst>
              <a:ext uri="{FF2B5EF4-FFF2-40B4-BE49-F238E27FC236}">
                <a16:creationId xmlns:a16="http://schemas.microsoft.com/office/drawing/2014/main" id="{710BC0E1-E342-E595-95FD-15D574B17341}"/>
              </a:ext>
            </a:extLst>
          </p:cNvPr>
          <p:cNvSpPr/>
          <p:nvPr/>
        </p:nvSpPr>
        <p:spPr>
          <a:xfrm>
            <a:off x="40640" y="4257040"/>
            <a:ext cx="2326640" cy="2336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8" name="Rectangle 7">
            <a:extLst>
              <a:ext uri="{FF2B5EF4-FFF2-40B4-BE49-F238E27FC236}">
                <a16:creationId xmlns:a16="http://schemas.microsoft.com/office/drawing/2014/main" id="{C21F057B-EBA2-3E6C-AF38-C074D321CDF4}"/>
              </a:ext>
            </a:extLst>
          </p:cNvPr>
          <p:cNvSpPr/>
          <p:nvPr/>
        </p:nvSpPr>
        <p:spPr>
          <a:xfrm>
            <a:off x="30480" y="4490720"/>
            <a:ext cx="4937760" cy="2336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1" name="Rectangle 10">
            <a:extLst>
              <a:ext uri="{FF2B5EF4-FFF2-40B4-BE49-F238E27FC236}">
                <a16:creationId xmlns:a16="http://schemas.microsoft.com/office/drawing/2014/main" id="{CFF982F0-0C8E-CCA5-417D-F96B21CA0DAF}"/>
              </a:ext>
            </a:extLst>
          </p:cNvPr>
          <p:cNvSpPr/>
          <p:nvPr/>
        </p:nvSpPr>
        <p:spPr>
          <a:xfrm>
            <a:off x="6228080" y="4297680"/>
            <a:ext cx="2326640" cy="2336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2" name="Rectangle 11">
            <a:extLst>
              <a:ext uri="{FF2B5EF4-FFF2-40B4-BE49-F238E27FC236}">
                <a16:creationId xmlns:a16="http://schemas.microsoft.com/office/drawing/2014/main" id="{386795D6-B608-A0D4-C98B-D4DDBAD68BF0}"/>
              </a:ext>
            </a:extLst>
          </p:cNvPr>
          <p:cNvSpPr/>
          <p:nvPr/>
        </p:nvSpPr>
        <p:spPr>
          <a:xfrm>
            <a:off x="6217920" y="4531360"/>
            <a:ext cx="4937760" cy="2336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3" name="TextBox 12">
            <a:extLst>
              <a:ext uri="{FF2B5EF4-FFF2-40B4-BE49-F238E27FC236}">
                <a16:creationId xmlns:a16="http://schemas.microsoft.com/office/drawing/2014/main" id="{72B198E3-3D94-DCE5-7100-820F21EF49FF}"/>
              </a:ext>
            </a:extLst>
          </p:cNvPr>
          <p:cNvSpPr txBox="1"/>
          <p:nvPr/>
        </p:nvSpPr>
        <p:spPr>
          <a:xfrm>
            <a:off x="4511040" y="5726649"/>
            <a:ext cx="4815840" cy="621704"/>
          </a:xfrm>
          <a:prstGeom prst="rect">
            <a:avLst/>
          </a:prstGeom>
          <a:solidFill>
            <a:srgbClr val="FFFF00"/>
          </a:solidFill>
          <a:ln>
            <a:solidFill>
              <a:schemeClr val="tx1"/>
            </a:solidFill>
          </a:ln>
        </p:spPr>
        <p:txBody>
          <a:bodyPr wrap="square" rtlCol="0">
            <a:noAutofit/>
          </a:bodyPr>
          <a:lstStyle/>
          <a:p>
            <a:r>
              <a:rPr lang="en-US" sz="1400" dirty="0"/>
              <a:t>The edition, publication information and physical description differ, but author and title match</a:t>
            </a:r>
          </a:p>
        </p:txBody>
      </p:sp>
      <p:cxnSp>
        <p:nvCxnSpPr>
          <p:cNvPr id="14" name="Straight Arrow Connector 13">
            <a:extLst>
              <a:ext uri="{FF2B5EF4-FFF2-40B4-BE49-F238E27FC236}">
                <a16:creationId xmlns:a16="http://schemas.microsoft.com/office/drawing/2014/main" id="{8500EF71-0C21-FC29-9300-D2E40E8ABB80}"/>
              </a:ext>
            </a:extLst>
          </p:cNvPr>
          <p:cNvCxnSpPr>
            <a:cxnSpLocks/>
          </p:cNvCxnSpPr>
          <p:nvPr/>
        </p:nvCxnSpPr>
        <p:spPr>
          <a:xfrm flipH="1" flipV="1">
            <a:off x="3556000" y="5121761"/>
            <a:ext cx="955040" cy="5727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5382DE0-6748-A794-F78B-CFC4A9596AE9}"/>
              </a:ext>
            </a:extLst>
          </p:cNvPr>
          <p:cNvCxnSpPr>
            <a:cxnSpLocks/>
          </p:cNvCxnSpPr>
          <p:nvPr/>
        </p:nvCxnSpPr>
        <p:spPr>
          <a:xfrm flipV="1">
            <a:off x="5527040" y="5137839"/>
            <a:ext cx="701040" cy="6048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748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BB864-CA95-FE2C-1717-76B1AD2C56C0}"/>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0042FA5-C35D-68A5-F447-9EA15CE21474}"/>
              </a:ext>
            </a:extLst>
          </p:cNvPr>
          <p:cNvSpPr>
            <a:spLocks noGrp="1"/>
          </p:cNvSpPr>
          <p:nvPr>
            <p:ph type="body" sz="quarter" idx="16"/>
          </p:nvPr>
        </p:nvSpPr>
        <p:spPr/>
        <p:txBody>
          <a:bodyPr/>
          <a:lstStyle/>
          <a:p>
            <a:r>
              <a:rPr lang="en-US" dirty="0"/>
              <a:t>Why was example three deduped</a:t>
            </a:r>
          </a:p>
        </p:txBody>
      </p:sp>
      <p:sp>
        <p:nvSpPr>
          <p:cNvPr id="4" name="Footer Placeholder 3">
            <a:extLst>
              <a:ext uri="{FF2B5EF4-FFF2-40B4-BE49-F238E27FC236}">
                <a16:creationId xmlns:a16="http://schemas.microsoft.com/office/drawing/2014/main" id="{FDAB3ABA-16F4-2B7B-4065-D63496EC37EB}"/>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E950FEB3-981D-47AA-1BE4-261489EAC21C}"/>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65</a:t>
            </a:fld>
            <a:endParaRPr lang="en-GB" dirty="0"/>
          </a:p>
        </p:txBody>
      </p:sp>
    </p:spTree>
    <p:extLst>
      <p:ext uri="{BB962C8B-B14F-4D97-AF65-F5344CB8AC3E}">
        <p14:creationId xmlns:p14="http://schemas.microsoft.com/office/powerpoint/2010/main" val="9276024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5234C-8473-25E8-F538-1120438BCA4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074A79F-CF44-D5F0-BD7B-771F0BAD9A4F}"/>
              </a:ext>
            </a:extLst>
          </p:cNvPr>
          <p:cNvSpPr>
            <a:spLocks noGrp="1"/>
          </p:cNvSpPr>
          <p:nvPr>
            <p:ph type="title"/>
          </p:nvPr>
        </p:nvSpPr>
        <p:spPr/>
        <p:txBody>
          <a:bodyPr/>
          <a:lstStyle/>
          <a:p>
            <a:r>
              <a:rPr lang="en-US" dirty="0"/>
              <a:t>Why was example three deduped</a:t>
            </a:r>
          </a:p>
        </p:txBody>
      </p:sp>
      <p:sp>
        <p:nvSpPr>
          <p:cNvPr id="9" name="Slide Number Placeholder 5">
            <a:extLst>
              <a:ext uri="{FF2B5EF4-FFF2-40B4-BE49-F238E27FC236}">
                <a16:creationId xmlns:a16="http://schemas.microsoft.com/office/drawing/2014/main" id="{8126D8F2-D3F1-5371-E108-9A73DD59576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66</a:t>
            </a:fld>
            <a:endParaRPr lang="en-GB" dirty="0"/>
          </a:p>
        </p:txBody>
      </p:sp>
      <p:pic>
        <p:nvPicPr>
          <p:cNvPr id="4" name="Picture 3">
            <a:extLst>
              <a:ext uri="{FF2B5EF4-FFF2-40B4-BE49-F238E27FC236}">
                <a16:creationId xmlns:a16="http://schemas.microsoft.com/office/drawing/2014/main" id="{967E1A1A-AECB-E82D-438E-470934F0D0EB}"/>
              </a:ext>
            </a:extLst>
          </p:cNvPr>
          <p:cNvPicPr>
            <a:picLocks noChangeAspect="1"/>
          </p:cNvPicPr>
          <p:nvPr/>
        </p:nvPicPr>
        <p:blipFill>
          <a:blip r:embed="rId2"/>
          <a:stretch>
            <a:fillRect/>
          </a:stretch>
        </p:blipFill>
        <p:spPr>
          <a:xfrm>
            <a:off x="8020769" y="934720"/>
            <a:ext cx="2965065" cy="5718942"/>
          </a:xfrm>
          <a:prstGeom prst="rect">
            <a:avLst/>
          </a:prstGeom>
        </p:spPr>
      </p:pic>
      <p:sp>
        <p:nvSpPr>
          <p:cNvPr id="5" name="Content Placeholder 10">
            <a:extLst>
              <a:ext uri="{FF2B5EF4-FFF2-40B4-BE49-F238E27FC236}">
                <a16:creationId xmlns:a16="http://schemas.microsoft.com/office/drawing/2014/main" id="{60182411-53E7-B805-CFBC-A398BFBF1BB4}"/>
              </a:ext>
            </a:extLst>
          </p:cNvPr>
          <p:cNvSpPr>
            <a:spLocks noGrp="1"/>
          </p:cNvSpPr>
          <p:nvPr>
            <p:ph sz="quarter" idx="13"/>
          </p:nvPr>
        </p:nvSpPr>
        <p:spPr>
          <a:xfrm>
            <a:off x="370663" y="1131352"/>
            <a:ext cx="7269657" cy="2297648"/>
          </a:xfrm>
        </p:spPr>
        <p:txBody>
          <a:bodyPr/>
          <a:lstStyle/>
          <a:p>
            <a:r>
              <a:rPr lang="en-US" dirty="0"/>
              <a:t>Note that it is also possible to test the setup and see if and why records get Deduped or FRBRized.</a:t>
            </a:r>
          </a:p>
          <a:p>
            <a:r>
              <a:rPr lang="en-US" dirty="0"/>
              <a:t>This can be done at “Configuration &gt; Discovery &gt; Other &gt; Dedup and FRBR Test Utility”</a:t>
            </a:r>
          </a:p>
          <a:p>
            <a:r>
              <a:rPr lang="en-US" dirty="0"/>
              <a:t>See also </a:t>
            </a:r>
            <a:r>
              <a:rPr lang="en-US" dirty="0">
                <a:hlinkClick r:id="rId3"/>
              </a:rPr>
              <a:t>Dedup and FRBR Analysis Tool for Primo VE</a:t>
            </a:r>
            <a:r>
              <a:rPr lang="en-US" dirty="0"/>
              <a:t>.</a:t>
            </a:r>
          </a:p>
          <a:p>
            <a:r>
              <a:rPr lang="en-US" dirty="0"/>
              <a:t>We will now access the Dedup and FRBR Test Utility</a:t>
            </a:r>
          </a:p>
          <a:p>
            <a:endParaRPr lang="en-US" dirty="0"/>
          </a:p>
        </p:txBody>
      </p:sp>
      <p:sp>
        <p:nvSpPr>
          <p:cNvPr id="6" name="Rectangle 5">
            <a:extLst>
              <a:ext uri="{FF2B5EF4-FFF2-40B4-BE49-F238E27FC236}">
                <a16:creationId xmlns:a16="http://schemas.microsoft.com/office/drawing/2014/main" id="{376EACCB-214C-B4CE-21B4-3911E76DFFDC}"/>
              </a:ext>
            </a:extLst>
          </p:cNvPr>
          <p:cNvSpPr/>
          <p:nvPr/>
        </p:nvSpPr>
        <p:spPr>
          <a:xfrm>
            <a:off x="8041088" y="1869440"/>
            <a:ext cx="1742991" cy="3048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41484176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B26E5-F196-124C-AE37-A272F31E969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523BEA2-3FA9-4449-0897-F288CB9969DF}"/>
              </a:ext>
            </a:extLst>
          </p:cNvPr>
          <p:cNvPicPr>
            <a:picLocks noChangeAspect="1"/>
          </p:cNvPicPr>
          <p:nvPr/>
        </p:nvPicPr>
        <p:blipFill>
          <a:blip r:embed="rId2"/>
          <a:stretch>
            <a:fillRect/>
          </a:stretch>
        </p:blipFill>
        <p:spPr>
          <a:xfrm>
            <a:off x="0" y="3072059"/>
            <a:ext cx="12192000" cy="2034681"/>
          </a:xfrm>
          <a:prstGeom prst="rect">
            <a:avLst/>
          </a:prstGeom>
          <a:ln>
            <a:solidFill>
              <a:schemeClr val="tx1"/>
            </a:solidFill>
          </a:ln>
        </p:spPr>
      </p:pic>
      <p:sp>
        <p:nvSpPr>
          <p:cNvPr id="10" name="Title 9">
            <a:extLst>
              <a:ext uri="{FF2B5EF4-FFF2-40B4-BE49-F238E27FC236}">
                <a16:creationId xmlns:a16="http://schemas.microsoft.com/office/drawing/2014/main" id="{7074439F-D5B0-57A0-E974-CA116061C94D}"/>
              </a:ext>
            </a:extLst>
          </p:cNvPr>
          <p:cNvSpPr>
            <a:spLocks noGrp="1"/>
          </p:cNvSpPr>
          <p:nvPr>
            <p:ph type="title"/>
          </p:nvPr>
        </p:nvSpPr>
        <p:spPr/>
        <p:txBody>
          <a:bodyPr/>
          <a:lstStyle/>
          <a:p>
            <a:r>
              <a:rPr lang="en-US" dirty="0"/>
              <a:t>Why was example three deduped</a:t>
            </a:r>
          </a:p>
        </p:txBody>
      </p:sp>
      <p:sp>
        <p:nvSpPr>
          <p:cNvPr id="9" name="Slide Number Placeholder 5">
            <a:extLst>
              <a:ext uri="{FF2B5EF4-FFF2-40B4-BE49-F238E27FC236}">
                <a16:creationId xmlns:a16="http://schemas.microsoft.com/office/drawing/2014/main" id="{7D922A28-96C9-C2A3-F5B8-2A1D336AB9A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67</a:t>
            </a:fld>
            <a:endParaRPr lang="en-GB" dirty="0"/>
          </a:p>
        </p:txBody>
      </p:sp>
      <p:sp>
        <p:nvSpPr>
          <p:cNvPr id="7" name="Content Placeholder 10">
            <a:extLst>
              <a:ext uri="{FF2B5EF4-FFF2-40B4-BE49-F238E27FC236}">
                <a16:creationId xmlns:a16="http://schemas.microsoft.com/office/drawing/2014/main" id="{E5476B7F-9805-C23E-D192-1595F1672F9C}"/>
              </a:ext>
            </a:extLst>
          </p:cNvPr>
          <p:cNvSpPr>
            <a:spLocks noGrp="1"/>
          </p:cNvSpPr>
          <p:nvPr>
            <p:ph sz="quarter" idx="13"/>
          </p:nvPr>
        </p:nvSpPr>
        <p:spPr>
          <a:xfrm>
            <a:off x="370663" y="1131352"/>
            <a:ext cx="11335783" cy="1408648"/>
          </a:xfrm>
        </p:spPr>
        <p:txBody>
          <a:bodyPr/>
          <a:lstStyle/>
          <a:p>
            <a:r>
              <a:rPr lang="en-US" dirty="0"/>
              <a:t>Let’s see why the two records with title “City women : contemporary Taiwan women writers“ (which we previously saw in example three) were FRBRized.</a:t>
            </a:r>
          </a:p>
          <a:p>
            <a:r>
              <a:rPr lang="en-US" dirty="0"/>
              <a:t>The two records are MMS IDs: 99644190400121 and 99254111000121</a:t>
            </a:r>
          </a:p>
          <a:p>
            <a:r>
              <a:rPr lang="en-US" dirty="0"/>
              <a:t>Let’s compare the two records for Dedup using the test utility</a:t>
            </a:r>
          </a:p>
          <a:p>
            <a:endParaRPr lang="en-US" dirty="0"/>
          </a:p>
        </p:txBody>
      </p:sp>
      <p:sp>
        <p:nvSpPr>
          <p:cNvPr id="12" name="Rectangle 11">
            <a:extLst>
              <a:ext uri="{FF2B5EF4-FFF2-40B4-BE49-F238E27FC236}">
                <a16:creationId xmlns:a16="http://schemas.microsoft.com/office/drawing/2014/main" id="{A3F29D71-94D2-1E10-0598-4F8864AA28DF}"/>
              </a:ext>
            </a:extLst>
          </p:cNvPr>
          <p:cNvSpPr/>
          <p:nvPr/>
        </p:nvSpPr>
        <p:spPr>
          <a:xfrm>
            <a:off x="1808480" y="3637280"/>
            <a:ext cx="1127760" cy="3962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3" name="Rectangle 12">
            <a:extLst>
              <a:ext uri="{FF2B5EF4-FFF2-40B4-BE49-F238E27FC236}">
                <a16:creationId xmlns:a16="http://schemas.microsoft.com/office/drawing/2014/main" id="{FD0C309F-45CA-34FA-8F61-AD005F01A6BB}"/>
              </a:ext>
            </a:extLst>
          </p:cNvPr>
          <p:cNvSpPr/>
          <p:nvPr/>
        </p:nvSpPr>
        <p:spPr>
          <a:xfrm>
            <a:off x="1778000" y="4114800"/>
            <a:ext cx="538480" cy="294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4" name="Rectangle 13">
            <a:extLst>
              <a:ext uri="{FF2B5EF4-FFF2-40B4-BE49-F238E27FC236}">
                <a16:creationId xmlns:a16="http://schemas.microsoft.com/office/drawing/2014/main" id="{F6B93CBE-BD9A-702F-982E-A568D482282A}"/>
              </a:ext>
            </a:extLst>
          </p:cNvPr>
          <p:cNvSpPr/>
          <p:nvPr/>
        </p:nvSpPr>
        <p:spPr>
          <a:xfrm>
            <a:off x="1270000" y="4561840"/>
            <a:ext cx="1127760" cy="294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5" name="Rectangle 14">
            <a:extLst>
              <a:ext uri="{FF2B5EF4-FFF2-40B4-BE49-F238E27FC236}">
                <a16:creationId xmlns:a16="http://schemas.microsoft.com/office/drawing/2014/main" id="{F29118B4-2703-FDD3-6390-81932C6B009C}"/>
              </a:ext>
            </a:extLst>
          </p:cNvPr>
          <p:cNvSpPr/>
          <p:nvPr/>
        </p:nvSpPr>
        <p:spPr>
          <a:xfrm>
            <a:off x="5222240" y="4572000"/>
            <a:ext cx="1127760" cy="29464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6" name="Rectangle 15">
            <a:extLst>
              <a:ext uri="{FF2B5EF4-FFF2-40B4-BE49-F238E27FC236}">
                <a16:creationId xmlns:a16="http://schemas.microsoft.com/office/drawing/2014/main" id="{FAB34F1B-218B-521F-F08E-77C09178BC22}"/>
              </a:ext>
            </a:extLst>
          </p:cNvPr>
          <p:cNvSpPr/>
          <p:nvPr/>
        </p:nvSpPr>
        <p:spPr>
          <a:xfrm>
            <a:off x="8107680" y="4561840"/>
            <a:ext cx="883920" cy="3048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102551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BB6B0-FCD9-FF82-6C88-A3DE1FDFB18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7C01858-43CF-5E15-E1CF-26D90AC03098}"/>
              </a:ext>
            </a:extLst>
          </p:cNvPr>
          <p:cNvSpPr>
            <a:spLocks noGrp="1"/>
          </p:cNvSpPr>
          <p:nvPr>
            <p:ph type="title"/>
          </p:nvPr>
        </p:nvSpPr>
        <p:spPr/>
        <p:txBody>
          <a:bodyPr/>
          <a:lstStyle/>
          <a:p>
            <a:r>
              <a:rPr lang="en-US" dirty="0"/>
              <a:t>Why was example three deduped</a:t>
            </a:r>
          </a:p>
        </p:txBody>
      </p:sp>
      <p:sp>
        <p:nvSpPr>
          <p:cNvPr id="9" name="Slide Number Placeholder 5">
            <a:extLst>
              <a:ext uri="{FF2B5EF4-FFF2-40B4-BE49-F238E27FC236}">
                <a16:creationId xmlns:a16="http://schemas.microsoft.com/office/drawing/2014/main" id="{D0E16BD2-3EF1-D2BD-59E0-C646E3CC899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68</a:t>
            </a:fld>
            <a:endParaRPr lang="en-GB" dirty="0"/>
          </a:p>
        </p:txBody>
      </p:sp>
      <p:sp>
        <p:nvSpPr>
          <p:cNvPr id="7" name="Content Placeholder 10">
            <a:extLst>
              <a:ext uri="{FF2B5EF4-FFF2-40B4-BE49-F238E27FC236}">
                <a16:creationId xmlns:a16="http://schemas.microsoft.com/office/drawing/2014/main" id="{B3141990-D047-03A9-C0FC-4A81D943F4D8}"/>
              </a:ext>
            </a:extLst>
          </p:cNvPr>
          <p:cNvSpPr>
            <a:spLocks noGrp="1"/>
          </p:cNvSpPr>
          <p:nvPr>
            <p:ph sz="quarter" idx="13"/>
          </p:nvPr>
        </p:nvSpPr>
        <p:spPr>
          <a:xfrm>
            <a:off x="370663" y="1131352"/>
            <a:ext cx="11335783" cy="665169"/>
          </a:xfrm>
        </p:spPr>
        <p:txBody>
          <a:bodyPr/>
          <a:lstStyle/>
          <a:p>
            <a:r>
              <a:rPr lang="en-US" dirty="0"/>
              <a:t>We see that </a:t>
            </a:r>
            <a:r>
              <a:rPr lang="en-US" b="1" dirty="0"/>
              <a:t>every possible key text is a match</a:t>
            </a:r>
            <a:r>
              <a:rPr lang="en-US" dirty="0"/>
              <a:t>. Each entire record is a match on the other record, and </a:t>
            </a:r>
            <a:r>
              <a:rPr lang="en-US" b="1" dirty="0"/>
              <a:t>therefore they are considered duplicates</a:t>
            </a:r>
          </a:p>
          <a:p>
            <a:endParaRPr lang="en-US" dirty="0"/>
          </a:p>
        </p:txBody>
      </p:sp>
      <p:pic>
        <p:nvPicPr>
          <p:cNvPr id="5" name="Picture 4">
            <a:extLst>
              <a:ext uri="{FF2B5EF4-FFF2-40B4-BE49-F238E27FC236}">
                <a16:creationId xmlns:a16="http://schemas.microsoft.com/office/drawing/2014/main" id="{BDF03EFD-1B98-67D1-E7B7-3F7459F373F0}"/>
              </a:ext>
            </a:extLst>
          </p:cNvPr>
          <p:cNvPicPr>
            <a:picLocks noChangeAspect="1"/>
          </p:cNvPicPr>
          <p:nvPr/>
        </p:nvPicPr>
        <p:blipFill>
          <a:blip r:embed="rId2"/>
          <a:stretch>
            <a:fillRect/>
          </a:stretch>
        </p:blipFill>
        <p:spPr>
          <a:xfrm>
            <a:off x="1404206" y="1796521"/>
            <a:ext cx="10302240" cy="4659782"/>
          </a:xfrm>
          <a:prstGeom prst="rect">
            <a:avLst/>
          </a:prstGeom>
          <a:ln>
            <a:solidFill>
              <a:schemeClr val="tx1"/>
            </a:solidFill>
          </a:ln>
        </p:spPr>
      </p:pic>
      <p:sp>
        <p:nvSpPr>
          <p:cNvPr id="6" name="Rectangle 5">
            <a:extLst>
              <a:ext uri="{FF2B5EF4-FFF2-40B4-BE49-F238E27FC236}">
                <a16:creationId xmlns:a16="http://schemas.microsoft.com/office/drawing/2014/main" id="{51CB0969-9048-7455-ECCD-0D53EFB597C8}"/>
              </a:ext>
            </a:extLst>
          </p:cNvPr>
          <p:cNvSpPr/>
          <p:nvPr/>
        </p:nvSpPr>
        <p:spPr>
          <a:xfrm>
            <a:off x="4429760" y="2489200"/>
            <a:ext cx="518160" cy="3859153"/>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8" name="Rectangle 7">
            <a:extLst>
              <a:ext uri="{FF2B5EF4-FFF2-40B4-BE49-F238E27FC236}">
                <a16:creationId xmlns:a16="http://schemas.microsoft.com/office/drawing/2014/main" id="{81B48105-584B-0A90-2F26-A2A6B4386138}"/>
              </a:ext>
            </a:extLst>
          </p:cNvPr>
          <p:cNvSpPr/>
          <p:nvPr/>
        </p:nvSpPr>
        <p:spPr>
          <a:xfrm>
            <a:off x="10825920" y="2489201"/>
            <a:ext cx="745371" cy="2741226"/>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3413546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9FB72-3AC3-1A07-02B6-2E0E8EBEA71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C27676F-D81F-6491-4C64-05502BEFD558}"/>
              </a:ext>
            </a:extLst>
          </p:cNvPr>
          <p:cNvSpPr>
            <a:spLocks noGrp="1"/>
          </p:cNvSpPr>
          <p:nvPr>
            <p:ph type="title"/>
          </p:nvPr>
        </p:nvSpPr>
        <p:spPr/>
        <p:txBody>
          <a:bodyPr/>
          <a:lstStyle/>
          <a:p>
            <a:r>
              <a:rPr lang="en-US" dirty="0"/>
              <a:t>Why was example three deduped</a:t>
            </a:r>
          </a:p>
        </p:txBody>
      </p:sp>
      <p:sp>
        <p:nvSpPr>
          <p:cNvPr id="9" name="Slide Number Placeholder 5">
            <a:extLst>
              <a:ext uri="{FF2B5EF4-FFF2-40B4-BE49-F238E27FC236}">
                <a16:creationId xmlns:a16="http://schemas.microsoft.com/office/drawing/2014/main" id="{38F68C14-EC86-631F-7C4C-FE00943AF96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69</a:t>
            </a:fld>
            <a:endParaRPr lang="en-GB" dirty="0"/>
          </a:p>
        </p:txBody>
      </p:sp>
      <p:sp>
        <p:nvSpPr>
          <p:cNvPr id="7" name="Content Placeholder 10">
            <a:extLst>
              <a:ext uri="{FF2B5EF4-FFF2-40B4-BE49-F238E27FC236}">
                <a16:creationId xmlns:a16="http://schemas.microsoft.com/office/drawing/2014/main" id="{11C1C5B1-7F0C-297C-9B96-C720D4BE8C21}"/>
              </a:ext>
            </a:extLst>
          </p:cNvPr>
          <p:cNvSpPr>
            <a:spLocks noGrp="1"/>
          </p:cNvSpPr>
          <p:nvPr>
            <p:ph sz="quarter" idx="13"/>
          </p:nvPr>
        </p:nvSpPr>
        <p:spPr>
          <a:xfrm>
            <a:off x="370663" y="1131352"/>
            <a:ext cx="3906697" cy="1246088"/>
          </a:xfrm>
        </p:spPr>
        <p:txBody>
          <a:bodyPr/>
          <a:lstStyle/>
          <a:p>
            <a:r>
              <a:rPr lang="en-US" dirty="0"/>
              <a:t>All of these key combinations in the two records match each other</a:t>
            </a:r>
          </a:p>
          <a:p>
            <a:endParaRPr lang="en-US" dirty="0"/>
          </a:p>
        </p:txBody>
      </p:sp>
      <p:pic>
        <p:nvPicPr>
          <p:cNvPr id="3" name="Picture 2">
            <a:extLst>
              <a:ext uri="{FF2B5EF4-FFF2-40B4-BE49-F238E27FC236}">
                <a16:creationId xmlns:a16="http://schemas.microsoft.com/office/drawing/2014/main" id="{08325E4A-CE8B-3749-A161-8774EC234A08}"/>
              </a:ext>
            </a:extLst>
          </p:cNvPr>
          <p:cNvPicPr>
            <a:picLocks noChangeAspect="1"/>
          </p:cNvPicPr>
          <p:nvPr/>
        </p:nvPicPr>
        <p:blipFill>
          <a:blip r:embed="rId2"/>
          <a:stretch>
            <a:fillRect/>
          </a:stretch>
        </p:blipFill>
        <p:spPr>
          <a:xfrm>
            <a:off x="4552748" y="879069"/>
            <a:ext cx="7268589" cy="5811061"/>
          </a:xfrm>
          <a:prstGeom prst="rect">
            <a:avLst/>
          </a:prstGeom>
          <a:ln>
            <a:solidFill>
              <a:schemeClr val="tx1"/>
            </a:solidFill>
          </a:ln>
        </p:spPr>
      </p:pic>
      <p:sp>
        <p:nvSpPr>
          <p:cNvPr id="5" name="Rectangle 4">
            <a:extLst>
              <a:ext uri="{FF2B5EF4-FFF2-40B4-BE49-F238E27FC236}">
                <a16:creationId xmlns:a16="http://schemas.microsoft.com/office/drawing/2014/main" id="{321E1187-9BEE-A484-4064-C68E80849578}"/>
              </a:ext>
            </a:extLst>
          </p:cNvPr>
          <p:cNvSpPr/>
          <p:nvPr/>
        </p:nvSpPr>
        <p:spPr>
          <a:xfrm>
            <a:off x="9530080" y="879069"/>
            <a:ext cx="2257212" cy="5811061"/>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0" name="TextBox 19">
            <a:extLst>
              <a:ext uri="{FF2B5EF4-FFF2-40B4-BE49-F238E27FC236}">
                <a16:creationId xmlns:a16="http://schemas.microsoft.com/office/drawing/2014/main" id="{B37DA1B0-F2B2-C8B6-5073-D28C79C87006}"/>
              </a:ext>
            </a:extLst>
          </p:cNvPr>
          <p:cNvSpPr txBox="1"/>
          <p:nvPr/>
        </p:nvSpPr>
        <p:spPr>
          <a:xfrm>
            <a:off x="132080" y="2844800"/>
            <a:ext cx="5334000" cy="584200"/>
          </a:xfrm>
          <a:prstGeom prst="rect">
            <a:avLst/>
          </a:prstGeom>
          <a:solidFill>
            <a:srgbClr val="FFFF00"/>
          </a:solidFill>
          <a:ln>
            <a:solidFill>
              <a:schemeClr val="tx1"/>
            </a:solidFill>
          </a:ln>
        </p:spPr>
        <p:txBody>
          <a:bodyPr wrap="square" rtlCol="0">
            <a:noAutofit/>
          </a:bodyPr>
          <a:lstStyle/>
          <a:p>
            <a:r>
              <a:rPr lang="en-US" sz="1400" dirty="0"/>
              <a:t>As an example, let’s look at </a:t>
            </a:r>
          </a:p>
          <a:p>
            <a:r>
              <a:rPr lang="en-US" sz="1400" dirty="0"/>
              <a:t>SPLIT(match/f3) + match/f5 + match/f6 ISBN + brief title + date</a:t>
            </a:r>
          </a:p>
        </p:txBody>
      </p:sp>
      <p:sp>
        <p:nvSpPr>
          <p:cNvPr id="22" name="Rectangle 21">
            <a:extLst>
              <a:ext uri="{FF2B5EF4-FFF2-40B4-BE49-F238E27FC236}">
                <a16:creationId xmlns:a16="http://schemas.microsoft.com/office/drawing/2014/main" id="{191723FD-B34F-8FD3-95FD-725CA3D6A054}"/>
              </a:ext>
            </a:extLst>
          </p:cNvPr>
          <p:cNvSpPr/>
          <p:nvPr/>
        </p:nvSpPr>
        <p:spPr>
          <a:xfrm>
            <a:off x="9530080" y="1605280"/>
            <a:ext cx="2257212" cy="4064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cxnSp>
        <p:nvCxnSpPr>
          <p:cNvPr id="24" name="Straight Arrow Connector 23">
            <a:extLst>
              <a:ext uri="{FF2B5EF4-FFF2-40B4-BE49-F238E27FC236}">
                <a16:creationId xmlns:a16="http://schemas.microsoft.com/office/drawing/2014/main" id="{EEB7BD06-7EF6-A69F-3F29-D74A38D4A61D}"/>
              </a:ext>
            </a:extLst>
          </p:cNvPr>
          <p:cNvCxnSpPr>
            <a:stCxn id="20" idx="3"/>
          </p:cNvCxnSpPr>
          <p:nvPr/>
        </p:nvCxnSpPr>
        <p:spPr>
          <a:xfrm flipV="1">
            <a:off x="5466080" y="1798320"/>
            <a:ext cx="4064000" cy="13385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403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C33985-7F29-CD4D-7C51-59272717D75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1B92201-DEAC-5738-1205-7A9B2A039B3C}"/>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FB18FCDE-7F35-652F-CCE3-E8B412F1B60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dirty="0"/>
          </a:p>
        </p:txBody>
      </p:sp>
      <p:sp>
        <p:nvSpPr>
          <p:cNvPr id="11" name="Content Placeholder 10">
            <a:extLst>
              <a:ext uri="{FF2B5EF4-FFF2-40B4-BE49-F238E27FC236}">
                <a16:creationId xmlns:a16="http://schemas.microsoft.com/office/drawing/2014/main" id="{B643372E-C130-359E-A778-542837B78C47}"/>
              </a:ext>
            </a:extLst>
          </p:cNvPr>
          <p:cNvSpPr>
            <a:spLocks noGrp="1"/>
          </p:cNvSpPr>
          <p:nvPr>
            <p:ph sz="quarter" idx="13"/>
          </p:nvPr>
        </p:nvSpPr>
        <p:spPr>
          <a:xfrm>
            <a:off x="370663" y="1131352"/>
            <a:ext cx="11335783" cy="5055334"/>
          </a:xfrm>
        </p:spPr>
        <p:txBody>
          <a:bodyPr/>
          <a:lstStyle/>
          <a:p>
            <a:r>
              <a:rPr lang="en-US" dirty="0"/>
              <a:t>FRBR</a:t>
            </a:r>
          </a:p>
          <a:p>
            <a:pPr lvl="1"/>
            <a:r>
              <a:rPr lang="en-US" sz="1800" dirty="0"/>
              <a:t>Primo VE records are grouped using the principles in the </a:t>
            </a:r>
            <a:r>
              <a:rPr lang="en-US" sz="1800" b="1" dirty="0"/>
              <a:t>F</a:t>
            </a:r>
            <a:r>
              <a:rPr lang="en-US" sz="1800" dirty="0"/>
              <a:t>unctional </a:t>
            </a:r>
            <a:r>
              <a:rPr lang="en-US" sz="1800" b="1" dirty="0"/>
              <a:t>R</a:t>
            </a:r>
            <a:r>
              <a:rPr lang="en-US" sz="1800" dirty="0"/>
              <a:t>equirements for </a:t>
            </a:r>
            <a:r>
              <a:rPr lang="en-US" sz="1800" b="1" dirty="0"/>
              <a:t>B</a:t>
            </a:r>
            <a:r>
              <a:rPr lang="en-US" sz="1800" dirty="0"/>
              <a:t>ibliographic </a:t>
            </a:r>
            <a:r>
              <a:rPr lang="en-US" sz="1800" b="1" dirty="0"/>
              <a:t>R</a:t>
            </a:r>
            <a:r>
              <a:rPr lang="en-US" sz="1800" dirty="0"/>
              <a:t>ecords published by the IFLA Study Group on the Functional Requirements for Bibliographic Records. </a:t>
            </a:r>
          </a:p>
          <a:p>
            <a:pPr lvl="1"/>
            <a:r>
              <a:rPr lang="en-US" sz="1800" dirty="0"/>
              <a:t>The grouping process creates a vector for every Alma record.</a:t>
            </a:r>
          </a:p>
          <a:p>
            <a:pPr lvl="1"/>
            <a:r>
              <a:rPr lang="en-US" sz="1800" dirty="0"/>
              <a:t>This vector includes one or more keys that identify the group it represents. Keys are based on the metadata fields in the source record (MARC or DC records).</a:t>
            </a:r>
          </a:p>
          <a:p>
            <a:endParaRPr lang="en-US" dirty="0"/>
          </a:p>
        </p:txBody>
      </p:sp>
    </p:spTree>
    <p:extLst>
      <p:ext uri="{BB962C8B-B14F-4D97-AF65-F5344CB8AC3E}">
        <p14:creationId xmlns:p14="http://schemas.microsoft.com/office/powerpoint/2010/main" val="3160291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89D20-B641-190E-B30E-3EEED1CFED7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ADA5B5-E372-D650-F3FE-AABCA4E02740}"/>
              </a:ext>
            </a:extLst>
          </p:cNvPr>
          <p:cNvPicPr>
            <a:picLocks noChangeAspect="1"/>
          </p:cNvPicPr>
          <p:nvPr/>
        </p:nvPicPr>
        <p:blipFill>
          <a:blip r:embed="rId2"/>
          <a:stretch>
            <a:fillRect/>
          </a:stretch>
        </p:blipFill>
        <p:spPr>
          <a:xfrm>
            <a:off x="1159929" y="1966821"/>
            <a:ext cx="9757249" cy="4489482"/>
          </a:xfrm>
          <a:prstGeom prst="rect">
            <a:avLst/>
          </a:prstGeom>
          <a:ln>
            <a:solidFill>
              <a:schemeClr val="tx1"/>
            </a:solidFill>
          </a:ln>
        </p:spPr>
      </p:pic>
      <p:sp>
        <p:nvSpPr>
          <p:cNvPr id="10" name="Title 9">
            <a:extLst>
              <a:ext uri="{FF2B5EF4-FFF2-40B4-BE49-F238E27FC236}">
                <a16:creationId xmlns:a16="http://schemas.microsoft.com/office/drawing/2014/main" id="{8AEA97BB-70D8-872C-1CAF-9EF7022C114B}"/>
              </a:ext>
            </a:extLst>
          </p:cNvPr>
          <p:cNvSpPr>
            <a:spLocks noGrp="1"/>
          </p:cNvSpPr>
          <p:nvPr>
            <p:ph type="title"/>
          </p:nvPr>
        </p:nvSpPr>
        <p:spPr/>
        <p:txBody>
          <a:bodyPr/>
          <a:lstStyle/>
          <a:p>
            <a:r>
              <a:rPr lang="en-US" dirty="0"/>
              <a:t>Why was example three deduped</a:t>
            </a:r>
          </a:p>
        </p:txBody>
      </p:sp>
      <p:sp>
        <p:nvSpPr>
          <p:cNvPr id="9" name="Slide Number Placeholder 5">
            <a:extLst>
              <a:ext uri="{FF2B5EF4-FFF2-40B4-BE49-F238E27FC236}">
                <a16:creationId xmlns:a16="http://schemas.microsoft.com/office/drawing/2014/main" id="{49A759B5-6619-6D26-82A2-54EE6B16745C}"/>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70</a:t>
            </a:fld>
            <a:endParaRPr lang="en-GB" dirty="0"/>
          </a:p>
        </p:txBody>
      </p:sp>
      <p:sp>
        <p:nvSpPr>
          <p:cNvPr id="7" name="Content Placeholder 10">
            <a:extLst>
              <a:ext uri="{FF2B5EF4-FFF2-40B4-BE49-F238E27FC236}">
                <a16:creationId xmlns:a16="http://schemas.microsoft.com/office/drawing/2014/main" id="{C232B4A6-0B29-54CC-B78C-352743A10FE8}"/>
              </a:ext>
            </a:extLst>
          </p:cNvPr>
          <p:cNvSpPr>
            <a:spLocks noGrp="1"/>
          </p:cNvSpPr>
          <p:nvPr>
            <p:ph sz="quarter" idx="13"/>
          </p:nvPr>
        </p:nvSpPr>
        <p:spPr>
          <a:xfrm>
            <a:off x="370663" y="1131352"/>
            <a:ext cx="11335783" cy="606008"/>
          </a:xfrm>
        </p:spPr>
        <p:txBody>
          <a:bodyPr/>
          <a:lstStyle/>
          <a:p>
            <a:r>
              <a:rPr lang="en-US" dirty="0"/>
              <a:t>At </a:t>
            </a:r>
            <a:r>
              <a:rPr lang="en-US" dirty="0">
                <a:hlinkClick r:id="rId3"/>
              </a:rPr>
              <a:t>Dedup Key Definitions</a:t>
            </a:r>
            <a:r>
              <a:rPr lang="en-US" dirty="0"/>
              <a:t> we can see why the match for the dedup is by Key Source SPLIT(match/f3) + match/f5 + match/f6 ISBN + brief title + date</a:t>
            </a:r>
          </a:p>
          <a:p>
            <a:endParaRPr lang="en-US" dirty="0"/>
          </a:p>
          <a:p>
            <a:endParaRPr lang="en-US" dirty="0"/>
          </a:p>
        </p:txBody>
      </p:sp>
      <p:sp>
        <p:nvSpPr>
          <p:cNvPr id="5" name="Rectangle 4">
            <a:extLst>
              <a:ext uri="{FF2B5EF4-FFF2-40B4-BE49-F238E27FC236}">
                <a16:creationId xmlns:a16="http://schemas.microsoft.com/office/drawing/2014/main" id="{0601AAA7-F701-57A8-ADBE-047BCA5F8A0F}"/>
              </a:ext>
            </a:extLst>
          </p:cNvPr>
          <p:cNvSpPr/>
          <p:nvPr/>
        </p:nvSpPr>
        <p:spPr>
          <a:xfrm>
            <a:off x="1391920" y="5801359"/>
            <a:ext cx="3688080" cy="654943"/>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0" name="Rectangle 19">
            <a:extLst>
              <a:ext uri="{FF2B5EF4-FFF2-40B4-BE49-F238E27FC236}">
                <a16:creationId xmlns:a16="http://schemas.microsoft.com/office/drawing/2014/main" id="{E3ABF879-99F7-3A68-1937-152A98A0C7F1}"/>
              </a:ext>
            </a:extLst>
          </p:cNvPr>
          <p:cNvSpPr/>
          <p:nvPr/>
        </p:nvSpPr>
        <p:spPr>
          <a:xfrm>
            <a:off x="6076490" y="5801359"/>
            <a:ext cx="1584150" cy="654942"/>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41341974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92256-22B3-BAA0-C85B-0E4CC38A5F5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410CD02-5132-941F-040B-005879540238}"/>
              </a:ext>
            </a:extLst>
          </p:cNvPr>
          <p:cNvSpPr>
            <a:spLocks noGrp="1"/>
          </p:cNvSpPr>
          <p:nvPr>
            <p:ph type="title"/>
          </p:nvPr>
        </p:nvSpPr>
        <p:spPr/>
        <p:txBody>
          <a:bodyPr/>
          <a:lstStyle/>
          <a:p>
            <a:r>
              <a:rPr lang="en-US" dirty="0"/>
              <a:t>Why was example three deduped</a:t>
            </a:r>
          </a:p>
        </p:txBody>
      </p:sp>
      <p:sp>
        <p:nvSpPr>
          <p:cNvPr id="9" name="Slide Number Placeholder 5">
            <a:extLst>
              <a:ext uri="{FF2B5EF4-FFF2-40B4-BE49-F238E27FC236}">
                <a16:creationId xmlns:a16="http://schemas.microsoft.com/office/drawing/2014/main" id="{32AD085E-78E9-D353-CD47-97C98F5FC67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71</a:t>
            </a:fld>
            <a:endParaRPr lang="en-GB" dirty="0"/>
          </a:p>
        </p:txBody>
      </p:sp>
      <p:pic>
        <p:nvPicPr>
          <p:cNvPr id="14" name="Picture 13">
            <a:extLst>
              <a:ext uri="{FF2B5EF4-FFF2-40B4-BE49-F238E27FC236}">
                <a16:creationId xmlns:a16="http://schemas.microsoft.com/office/drawing/2014/main" id="{09F8962C-7BB5-91FE-705C-2F6BD89CA94C}"/>
              </a:ext>
            </a:extLst>
          </p:cNvPr>
          <p:cNvPicPr>
            <a:picLocks noChangeAspect="1"/>
          </p:cNvPicPr>
          <p:nvPr/>
        </p:nvPicPr>
        <p:blipFill>
          <a:blip r:embed="rId2"/>
          <a:stretch>
            <a:fillRect/>
          </a:stretch>
        </p:blipFill>
        <p:spPr>
          <a:xfrm>
            <a:off x="2072699" y="887119"/>
            <a:ext cx="8249801" cy="447737"/>
          </a:xfrm>
          <a:prstGeom prst="rect">
            <a:avLst/>
          </a:prstGeom>
        </p:spPr>
      </p:pic>
      <p:pic>
        <p:nvPicPr>
          <p:cNvPr id="16" name="Picture 15">
            <a:extLst>
              <a:ext uri="{FF2B5EF4-FFF2-40B4-BE49-F238E27FC236}">
                <a16:creationId xmlns:a16="http://schemas.microsoft.com/office/drawing/2014/main" id="{4EF8C49E-F4D6-E06A-F956-FA5E79CAB344}"/>
              </a:ext>
            </a:extLst>
          </p:cNvPr>
          <p:cNvPicPr>
            <a:picLocks noChangeAspect="1"/>
          </p:cNvPicPr>
          <p:nvPr/>
        </p:nvPicPr>
        <p:blipFill>
          <a:blip r:embed="rId3"/>
          <a:stretch>
            <a:fillRect/>
          </a:stretch>
        </p:blipFill>
        <p:spPr>
          <a:xfrm>
            <a:off x="2057142" y="1328002"/>
            <a:ext cx="8240275" cy="1438476"/>
          </a:xfrm>
          <a:prstGeom prst="rect">
            <a:avLst/>
          </a:prstGeom>
          <a:ln>
            <a:solidFill>
              <a:schemeClr val="tx1"/>
            </a:solidFill>
          </a:ln>
        </p:spPr>
      </p:pic>
      <p:pic>
        <p:nvPicPr>
          <p:cNvPr id="18" name="Picture 17">
            <a:extLst>
              <a:ext uri="{FF2B5EF4-FFF2-40B4-BE49-F238E27FC236}">
                <a16:creationId xmlns:a16="http://schemas.microsoft.com/office/drawing/2014/main" id="{377DC7D3-82BB-3FF7-702A-226D6BEEE80C}"/>
              </a:ext>
            </a:extLst>
          </p:cNvPr>
          <p:cNvPicPr>
            <a:picLocks noChangeAspect="1"/>
          </p:cNvPicPr>
          <p:nvPr/>
        </p:nvPicPr>
        <p:blipFill>
          <a:blip r:embed="rId4"/>
          <a:stretch>
            <a:fillRect/>
          </a:stretch>
        </p:blipFill>
        <p:spPr>
          <a:xfrm>
            <a:off x="2050478" y="2781124"/>
            <a:ext cx="8192643" cy="2514951"/>
          </a:xfrm>
          <a:prstGeom prst="rect">
            <a:avLst/>
          </a:prstGeom>
          <a:ln>
            <a:solidFill>
              <a:schemeClr val="tx1"/>
            </a:solidFill>
          </a:ln>
        </p:spPr>
      </p:pic>
      <p:pic>
        <p:nvPicPr>
          <p:cNvPr id="21" name="Picture 20">
            <a:extLst>
              <a:ext uri="{FF2B5EF4-FFF2-40B4-BE49-F238E27FC236}">
                <a16:creationId xmlns:a16="http://schemas.microsoft.com/office/drawing/2014/main" id="{6B5582C3-E28F-3B0F-5E23-7D1AA6D3C3E7}"/>
              </a:ext>
            </a:extLst>
          </p:cNvPr>
          <p:cNvPicPr>
            <a:picLocks noChangeAspect="1"/>
          </p:cNvPicPr>
          <p:nvPr/>
        </p:nvPicPr>
        <p:blipFill>
          <a:blip r:embed="rId5"/>
          <a:stretch>
            <a:fillRect/>
          </a:stretch>
        </p:blipFill>
        <p:spPr>
          <a:xfrm>
            <a:off x="2057142" y="5296075"/>
            <a:ext cx="8211696" cy="1009791"/>
          </a:xfrm>
          <a:prstGeom prst="rect">
            <a:avLst/>
          </a:prstGeom>
          <a:ln>
            <a:solidFill>
              <a:schemeClr val="tx1"/>
            </a:solidFill>
          </a:ln>
        </p:spPr>
      </p:pic>
      <p:sp>
        <p:nvSpPr>
          <p:cNvPr id="7" name="Content Placeholder 10">
            <a:extLst>
              <a:ext uri="{FF2B5EF4-FFF2-40B4-BE49-F238E27FC236}">
                <a16:creationId xmlns:a16="http://schemas.microsoft.com/office/drawing/2014/main" id="{FFB2E5A6-F257-6DCB-68F1-E163C7C1E2A8}"/>
              </a:ext>
            </a:extLst>
          </p:cNvPr>
          <p:cNvSpPr>
            <a:spLocks noGrp="1"/>
          </p:cNvSpPr>
          <p:nvPr>
            <p:ph sz="quarter" idx="13"/>
          </p:nvPr>
        </p:nvSpPr>
        <p:spPr>
          <a:xfrm>
            <a:off x="7680960" y="1131352"/>
            <a:ext cx="4025486" cy="1042888"/>
          </a:xfrm>
          <a:solidFill>
            <a:srgbClr val="FFFF00"/>
          </a:solidFill>
          <a:ln>
            <a:solidFill>
              <a:schemeClr val="tx1"/>
            </a:solidFill>
          </a:ln>
        </p:spPr>
        <p:txBody>
          <a:bodyPr/>
          <a:lstStyle/>
          <a:p>
            <a:pPr marL="0" indent="0">
              <a:buNone/>
            </a:pPr>
            <a:r>
              <a:rPr lang="en-US" sz="1400" dirty="0"/>
              <a:t>Here is how the F3, F5 and F6 keys were calculated (see also </a:t>
            </a:r>
            <a:r>
              <a:rPr lang="en-US" sz="1400" dirty="0">
                <a:hlinkClick r:id="rId6"/>
              </a:rPr>
              <a:t>Mapping Dedup Key Fields</a:t>
            </a:r>
            <a:r>
              <a:rPr lang="en-US" sz="1400" dirty="0"/>
              <a:t>) for SPLIT(match/f3) + match/f5 + match/f6 </a:t>
            </a:r>
            <a:r>
              <a:rPr lang="en-US" sz="1400" b="1" dirty="0"/>
              <a:t>ISBN + brief title + date</a:t>
            </a:r>
          </a:p>
          <a:p>
            <a:pPr marL="0" indent="0">
              <a:buNone/>
            </a:pPr>
            <a:endParaRPr lang="en-US" sz="1400" dirty="0"/>
          </a:p>
          <a:p>
            <a:pPr marL="0" indent="0">
              <a:buNone/>
            </a:pPr>
            <a:endParaRPr lang="en-US" sz="1400" dirty="0"/>
          </a:p>
        </p:txBody>
      </p:sp>
      <p:sp>
        <p:nvSpPr>
          <p:cNvPr id="25" name="Rectangle 24">
            <a:extLst>
              <a:ext uri="{FF2B5EF4-FFF2-40B4-BE49-F238E27FC236}">
                <a16:creationId xmlns:a16="http://schemas.microsoft.com/office/drawing/2014/main" id="{6A6C7C48-A89F-2C5A-8F04-20606BB35441}"/>
              </a:ext>
            </a:extLst>
          </p:cNvPr>
          <p:cNvSpPr/>
          <p:nvPr/>
        </p:nvSpPr>
        <p:spPr>
          <a:xfrm>
            <a:off x="2946400" y="1402080"/>
            <a:ext cx="365760" cy="2133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6" name="Rectangle 25">
            <a:extLst>
              <a:ext uri="{FF2B5EF4-FFF2-40B4-BE49-F238E27FC236}">
                <a16:creationId xmlns:a16="http://schemas.microsoft.com/office/drawing/2014/main" id="{44A21B4B-8EA1-537B-874D-DBE99D7BDB6C}"/>
              </a:ext>
            </a:extLst>
          </p:cNvPr>
          <p:cNvSpPr/>
          <p:nvPr/>
        </p:nvSpPr>
        <p:spPr>
          <a:xfrm>
            <a:off x="2946400" y="2831924"/>
            <a:ext cx="579120" cy="256716"/>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27" name="Rectangle 26">
            <a:extLst>
              <a:ext uri="{FF2B5EF4-FFF2-40B4-BE49-F238E27FC236}">
                <a16:creationId xmlns:a16="http://schemas.microsoft.com/office/drawing/2014/main" id="{6805E5D1-7513-3B18-C158-6214877AFB47}"/>
              </a:ext>
            </a:extLst>
          </p:cNvPr>
          <p:cNvSpPr/>
          <p:nvPr/>
        </p:nvSpPr>
        <p:spPr>
          <a:xfrm>
            <a:off x="2946400" y="5374640"/>
            <a:ext cx="1056640" cy="228951"/>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18893033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765AC-C788-C5D5-310A-A2A0CC4F57E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925DD7-1B15-C78C-4E96-555D67F9B834}"/>
              </a:ext>
            </a:extLst>
          </p:cNvPr>
          <p:cNvPicPr>
            <a:picLocks noChangeAspect="1"/>
          </p:cNvPicPr>
          <p:nvPr/>
        </p:nvPicPr>
        <p:blipFill>
          <a:blip r:embed="rId2"/>
          <a:stretch>
            <a:fillRect/>
          </a:stretch>
        </p:blipFill>
        <p:spPr>
          <a:xfrm>
            <a:off x="0" y="2235456"/>
            <a:ext cx="12192000" cy="3444781"/>
          </a:xfrm>
          <a:prstGeom prst="rect">
            <a:avLst/>
          </a:prstGeom>
          <a:ln>
            <a:solidFill>
              <a:schemeClr val="tx1"/>
            </a:solidFill>
          </a:ln>
        </p:spPr>
      </p:pic>
      <p:sp>
        <p:nvSpPr>
          <p:cNvPr id="10" name="Title 9">
            <a:extLst>
              <a:ext uri="{FF2B5EF4-FFF2-40B4-BE49-F238E27FC236}">
                <a16:creationId xmlns:a16="http://schemas.microsoft.com/office/drawing/2014/main" id="{2D92EC19-98A5-3D63-FA90-3A5078B29CC0}"/>
              </a:ext>
            </a:extLst>
          </p:cNvPr>
          <p:cNvSpPr>
            <a:spLocks noGrp="1"/>
          </p:cNvSpPr>
          <p:nvPr>
            <p:ph type="title"/>
          </p:nvPr>
        </p:nvSpPr>
        <p:spPr/>
        <p:txBody>
          <a:bodyPr/>
          <a:lstStyle/>
          <a:p>
            <a:r>
              <a:rPr lang="en-US" dirty="0"/>
              <a:t>Why was example three deduped</a:t>
            </a:r>
          </a:p>
        </p:txBody>
      </p:sp>
      <p:sp>
        <p:nvSpPr>
          <p:cNvPr id="9" name="Slide Number Placeholder 5">
            <a:extLst>
              <a:ext uri="{FF2B5EF4-FFF2-40B4-BE49-F238E27FC236}">
                <a16:creationId xmlns:a16="http://schemas.microsoft.com/office/drawing/2014/main" id="{D48B8567-6424-36CF-E8DB-3DFB607B531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72</a:t>
            </a:fld>
            <a:endParaRPr lang="en-GB" dirty="0"/>
          </a:p>
        </p:txBody>
      </p:sp>
      <p:sp>
        <p:nvSpPr>
          <p:cNvPr id="7" name="Content Placeholder 10">
            <a:extLst>
              <a:ext uri="{FF2B5EF4-FFF2-40B4-BE49-F238E27FC236}">
                <a16:creationId xmlns:a16="http://schemas.microsoft.com/office/drawing/2014/main" id="{34F3A1F5-47BA-B3F3-8D57-3A7635A7534A}"/>
              </a:ext>
            </a:extLst>
          </p:cNvPr>
          <p:cNvSpPr>
            <a:spLocks noGrp="1"/>
          </p:cNvSpPr>
          <p:nvPr>
            <p:ph sz="quarter" idx="13"/>
          </p:nvPr>
        </p:nvSpPr>
        <p:spPr>
          <a:xfrm>
            <a:off x="370663" y="1131351"/>
            <a:ext cx="11335783" cy="581119"/>
          </a:xfrm>
        </p:spPr>
        <p:txBody>
          <a:bodyPr/>
          <a:lstStyle/>
          <a:p>
            <a:r>
              <a:rPr lang="en-US" dirty="0"/>
              <a:t>In sum: the two records in this example were deduped, in part,  because they have matching K1 and K3 fields, which are the author and the title (we state “in part” because other parts of the record also have matches thereby making them duplicates). </a:t>
            </a:r>
          </a:p>
          <a:p>
            <a:endParaRPr lang="en-US" dirty="0"/>
          </a:p>
        </p:txBody>
      </p:sp>
      <p:sp>
        <p:nvSpPr>
          <p:cNvPr id="8" name="Rectangle 7">
            <a:extLst>
              <a:ext uri="{FF2B5EF4-FFF2-40B4-BE49-F238E27FC236}">
                <a16:creationId xmlns:a16="http://schemas.microsoft.com/office/drawing/2014/main" id="{8211A6C2-BDF3-F1F4-9C2C-55683B28E25A}"/>
              </a:ext>
            </a:extLst>
          </p:cNvPr>
          <p:cNvSpPr/>
          <p:nvPr/>
        </p:nvSpPr>
        <p:spPr>
          <a:xfrm>
            <a:off x="314960" y="5252720"/>
            <a:ext cx="3789680" cy="2336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5" name="Rectangle 4">
            <a:extLst>
              <a:ext uri="{FF2B5EF4-FFF2-40B4-BE49-F238E27FC236}">
                <a16:creationId xmlns:a16="http://schemas.microsoft.com/office/drawing/2014/main" id="{6403DC0B-E901-B275-6F74-9DCDE672A666}"/>
              </a:ext>
            </a:extLst>
          </p:cNvPr>
          <p:cNvSpPr/>
          <p:nvPr/>
        </p:nvSpPr>
        <p:spPr>
          <a:xfrm>
            <a:off x="6421120" y="3225928"/>
            <a:ext cx="1645920" cy="2336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5" name="Rectangle 14">
            <a:extLst>
              <a:ext uri="{FF2B5EF4-FFF2-40B4-BE49-F238E27FC236}">
                <a16:creationId xmlns:a16="http://schemas.microsoft.com/office/drawing/2014/main" id="{7772013A-43BE-8F33-CA4D-E70902E395F2}"/>
              </a:ext>
            </a:extLst>
          </p:cNvPr>
          <p:cNvSpPr/>
          <p:nvPr/>
        </p:nvSpPr>
        <p:spPr>
          <a:xfrm>
            <a:off x="314960" y="3215768"/>
            <a:ext cx="1645920" cy="2336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6" name="Rectangle 15">
            <a:extLst>
              <a:ext uri="{FF2B5EF4-FFF2-40B4-BE49-F238E27FC236}">
                <a16:creationId xmlns:a16="http://schemas.microsoft.com/office/drawing/2014/main" id="{B431CDB8-7AEB-F424-402B-00B440B55309}"/>
              </a:ext>
            </a:extLst>
          </p:cNvPr>
          <p:cNvSpPr/>
          <p:nvPr/>
        </p:nvSpPr>
        <p:spPr>
          <a:xfrm>
            <a:off x="7508240" y="2789048"/>
            <a:ext cx="365760" cy="2336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8" name="Rectangle 17">
            <a:extLst>
              <a:ext uri="{FF2B5EF4-FFF2-40B4-BE49-F238E27FC236}">
                <a16:creationId xmlns:a16="http://schemas.microsoft.com/office/drawing/2014/main" id="{09BF8BC1-B473-158F-8D30-E265DC84B9CF}"/>
              </a:ext>
            </a:extLst>
          </p:cNvPr>
          <p:cNvSpPr/>
          <p:nvPr/>
        </p:nvSpPr>
        <p:spPr>
          <a:xfrm>
            <a:off x="1371600" y="2758568"/>
            <a:ext cx="365760" cy="2336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9" name="Rectangle 18">
            <a:extLst>
              <a:ext uri="{FF2B5EF4-FFF2-40B4-BE49-F238E27FC236}">
                <a16:creationId xmlns:a16="http://schemas.microsoft.com/office/drawing/2014/main" id="{D2372CAD-CE85-ED2C-DB3A-C3A3CE03F9DB}"/>
              </a:ext>
            </a:extLst>
          </p:cNvPr>
          <p:cNvSpPr/>
          <p:nvPr/>
        </p:nvSpPr>
        <p:spPr>
          <a:xfrm>
            <a:off x="6441440" y="5293360"/>
            <a:ext cx="3789680" cy="23368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921008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A5F72-4CDD-84D9-E53F-741718ECAC8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13DBA8B-F381-53AD-4DA4-0FBF4EC894D7}"/>
              </a:ext>
            </a:extLst>
          </p:cNvPr>
          <p:cNvSpPr>
            <a:spLocks noGrp="1"/>
          </p:cNvSpPr>
          <p:nvPr>
            <p:ph type="body" sz="quarter" idx="16"/>
          </p:nvPr>
        </p:nvSpPr>
        <p:spPr>
          <a:xfrm>
            <a:off x="81280" y="2523829"/>
            <a:ext cx="11988800" cy="1030130"/>
          </a:xfrm>
        </p:spPr>
        <p:txBody>
          <a:bodyPr/>
          <a:lstStyle/>
          <a:p>
            <a:r>
              <a:rPr lang="en-US" dirty="0"/>
              <a:t>Disabling the Dedup and FRBRization entirely</a:t>
            </a:r>
          </a:p>
        </p:txBody>
      </p:sp>
      <p:sp>
        <p:nvSpPr>
          <p:cNvPr id="4" name="Footer Placeholder 3">
            <a:extLst>
              <a:ext uri="{FF2B5EF4-FFF2-40B4-BE49-F238E27FC236}">
                <a16:creationId xmlns:a16="http://schemas.microsoft.com/office/drawing/2014/main" id="{54994F9D-3E05-AEDB-E55D-4314B70E8488}"/>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2AC9ED7D-3267-2836-11AF-A8AA356DBA4A}"/>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73</a:t>
            </a:fld>
            <a:endParaRPr lang="en-GB" dirty="0"/>
          </a:p>
        </p:txBody>
      </p:sp>
    </p:spTree>
    <p:extLst>
      <p:ext uri="{BB962C8B-B14F-4D97-AF65-F5344CB8AC3E}">
        <p14:creationId xmlns:p14="http://schemas.microsoft.com/office/powerpoint/2010/main" val="437835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68D91-8F89-46AC-DB9B-2641E3BB7D2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637780B-BF0A-FC27-4879-A9B87C4183F1}"/>
              </a:ext>
            </a:extLst>
          </p:cNvPr>
          <p:cNvSpPr>
            <a:spLocks noGrp="1"/>
          </p:cNvSpPr>
          <p:nvPr>
            <p:ph type="title"/>
          </p:nvPr>
        </p:nvSpPr>
        <p:spPr/>
        <p:txBody>
          <a:bodyPr/>
          <a:lstStyle/>
          <a:p>
            <a:r>
              <a:rPr lang="en-US" dirty="0"/>
              <a:t>Disabling the Dedup and FRBRization entirely</a:t>
            </a:r>
          </a:p>
        </p:txBody>
      </p:sp>
      <p:sp>
        <p:nvSpPr>
          <p:cNvPr id="9" name="Slide Number Placeholder 5">
            <a:extLst>
              <a:ext uri="{FF2B5EF4-FFF2-40B4-BE49-F238E27FC236}">
                <a16:creationId xmlns:a16="http://schemas.microsoft.com/office/drawing/2014/main" id="{B04591A8-8992-05BF-322C-D809BEF2382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74</a:t>
            </a:fld>
            <a:endParaRPr lang="en-GB" dirty="0"/>
          </a:p>
        </p:txBody>
      </p:sp>
      <p:sp>
        <p:nvSpPr>
          <p:cNvPr id="11" name="Content Placeholder 10">
            <a:extLst>
              <a:ext uri="{FF2B5EF4-FFF2-40B4-BE49-F238E27FC236}">
                <a16:creationId xmlns:a16="http://schemas.microsoft.com/office/drawing/2014/main" id="{9BC4AE76-D44E-E114-85A2-A4B4E17DFC75}"/>
              </a:ext>
            </a:extLst>
          </p:cNvPr>
          <p:cNvSpPr>
            <a:spLocks noGrp="1"/>
          </p:cNvSpPr>
          <p:nvPr>
            <p:ph sz="quarter" idx="13"/>
          </p:nvPr>
        </p:nvSpPr>
        <p:spPr>
          <a:xfrm>
            <a:off x="370663" y="1131352"/>
            <a:ext cx="11335783" cy="504408"/>
          </a:xfrm>
        </p:spPr>
        <p:txBody>
          <a:bodyPr/>
          <a:lstStyle/>
          <a:p>
            <a:r>
              <a:rPr lang="en-US" dirty="0"/>
              <a:t>Question from the webinar chat:</a:t>
            </a:r>
            <a:endParaRPr lang="en-US" sz="1800" dirty="0"/>
          </a:p>
          <a:p>
            <a:pPr marL="0" indent="0">
              <a:buNone/>
            </a:pPr>
            <a:endParaRPr lang="en-US" dirty="0"/>
          </a:p>
          <a:p>
            <a:endParaRPr lang="en-US" dirty="0"/>
          </a:p>
        </p:txBody>
      </p:sp>
      <p:sp>
        <p:nvSpPr>
          <p:cNvPr id="2" name="TextBox 1">
            <a:extLst>
              <a:ext uri="{FF2B5EF4-FFF2-40B4-BE49-F238E27FC236}">
                <a16:creationId xmlns:a16="http://schemas.microsoft.com/office/drawing/2014/main" id="{10F75206-826A-AFEF-08C5-3883079D8521}"/>
              </a:ext>
            </a:extLst>
          </p:cNvPr>
          <p:cNvSpPr txBox="1"/>
          <p:nvPr/>
        </p:nvSpPr>
        <p:spPr>
          <a:xfrm>
            <a:off x="2286000" y="1625600"/>
            <a:ext cx="7325360" cy="1656080"/>
          </a:xfrm>
          <a:prstGeom prst="rect">
            <a:avLst/>
          </a:prstGeom>
          <a:solidFill>
            <a:schemeClr val="bg1"/>
          </a:solidFill>
          <a:ln>
            <a:solidFill>
              <a:schemeClr val="tx1"/>
            </a:solidFill>
          </a:ln>
        </p:spPr>
        <p:txBody>
          <a:bodyPr wrap="square" rtlCol="0">
            <a:noAutofit/>
          </a:bodyPr>
          <a:lstStyle/>
          <a:p>
            <a:r>
              <a:rPr lang="en-US" dirty="0"/>
              <a:t>This is now very clear, and we understand how the Dedup and FRBR work.  Thank you for taking the time to explain it. However,  in any case, we do not want any of our records to go through the Dedup or FRBR processes because we want each record to appear on its own in Primo search results.  Can we turn this off for the entire institution?</a:t>
            </a:r>
          </a:p>
        </p:txBody>
      </p:sp>
      <p:sp>
        <p:nvSpPr>
          <p:cNvPr id="3" name="Content Placeholder 10">
            <a:extLst>
              <a:ext uri="{FF2B5EF4-FFF2-40B4-BE49-F238E27FC236}">
                <a16:creationId xmlns:a16="http://schemas.microsoft.com/office/drawing/2014/main" id="{755F14D6-4096-4593-F638-7BFAE2B0F32F}"/>
              </a:ext>
            </a:extLst>
          </p:cNvPr>
          <p:cNvSpPr txBox="1">
            <a:spLocks/>
          </p:cNvSpPr>
          <p:nvPr/>
        </p:nvSpPr>
        <p:spPr>
          <a:xfrm>
            <a:off x="370663" y="3640872"/>
            <a:ext cx="11335783" cy="504408"/>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Brief answer before showing it live:</a:t>
            </a:r>
          </a:p>
          <a:p>
            <a:pPr marL="0" indent="0">
              <a:buFont typeface="Arial" panose="020B0604020202020204" pitchFamily="34" charset="0"/>
              <a:buNone/>
            </a:pPr>
            <a:endParaRPr lang="en-US" dirty="0"/>
          </a:p>
          <a:p>
            <a:endParaRPr lang="en-US" dirty="0"/>
          </a:p>
        </p:txBody>
      </p:sp>
      <p:sp>
        <p:nvSpPr>
          <p:cNvPr id="4" name="TextBox 3">
            <a:extLst>
              <a:ext uri="{FF2B5EF4-FFF2-40B4-BE49-F238E27FC236}">
                <a16:creationId xmlns:a16="http://schemas.microsoft.com/office/drawing/2014/main" id="{D2B8B7C3-2CEA-DDDE-0E8B-1A83E1CC75E7}"/>
              </a:ext>
            </a:extLst>
          </p:cNvPr>
          <p:cNvSpPr txBox="1"/>
          <p:nvPr/>
        </p:nvSpPr>
        <p:spPr>
          <a:xfrm>
            <a:off x="2245360" y="4246880"/>
            <a:ext cx="7325360" cy="2001520"/>
          </a:xfrm>
          <a:prstGeom prst="rect">
            <a:avLst/>
          </a:prstGeom>
          <a:solidFill>
            <a:schemeClr val="bg1"/>
          </a:solidFill>
          <a:ln>
            <a:solidFill>
              <a:schemeClr val="tx1"/>
            </a:solidFill>
          </a:ln>
        </p:spPr>
        <p:txBody>
          <a:bodyPr wrap="square" rtlCol="0">
            <a:noAutofit/>
          </a:bodyPr>
          <a:lstStyle/>
          <a:p>
            <a:r>
              <a:rPr lang="en-US" dirty="0"/>
              <a:t>If you want to prevent the display of FRBR and Dedup groups for all records without changing any rules or running any jobs, you can disable FRBR/Dedup by configuring the </a:t>
            </a:r>
            <a:r>
              <a:rPr lang="en-US" b="1" dirty="0"/>
              <a:t>Enable Dedup</a:t>
            </a:r>
            <a:r>
              <a:rPr lang="en-US" dirty="0"/>
              <a:t> and </a:t>
            </a:r>
            <a:r>
              <a:rPr lang="en-US" b="1" dirty="0"/>
              <a:t>Enable FRBR</a:t>
            </a:r>
            <a:r>
              <a:rPr lang="en-US" dirty="0"/>
              <a:t> fields on the Brief Results tab on the View Configuration page (Configuration Menu &gt; Discovery &gt; Display Configuration &gt; Configure Views). For more information, see </a:t>
            </a:r>
            <a:r>
              <a:rPr lang="en-US" dirty="0">
                <a:hlinkClick r:id="rId2" tooltip="Configuring Discovery Views for Primo VE"/>
              </a:rPr>
              <a:t>Brief Results Tab</a:t>
            </a:r>
            <a:r>
              <a:rPr lang="en-US" dirty="0"/>
              <a:t>.</a:t>
            </a:r>
          </a:p>
        </p:txBody>
      </p:sp>
    </p:spTree>
    <p:extLst>
      <p:ext uri="{BB962C8B-B14F-4D97-AF65-F5344CB8AC3E}">
        <p14:creationId xmlns:p14="http://schemas.microsoft.com/office/powerpoint/2010/main" val="36226748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35AB3-0B08-04EB-6F6E-7357D84458D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EE8E91D-5CBB-F47D-FD9A-FA8F17069EAD}"/>
              </a:ext>
            </a:extLst>
          </p:cNvPr>
          <p:cNvSpPr>
            <a:spLocks noGrp="1"/>
          </p:cNvSpPr>
          <p:nvPr>
            <p:ph type="title"/>
          </p:nvPr>
        </p:nvSpPr>
        <p:spPr/>
        <p:txBody>
          <a:bodyPr/>
          <a:lstStyle/>
          <a:p>
            <a:r>
              <a:rPr lang="en-US" dirty="0"/>
              <a:t>Disabling the Dedup and FRBRization entirely</a:t>
            </a:r>
          </a:p>
        </p:txBody>
      </p:sp>
      <p:sp>
        <p:nvSpPr>
          <p:cNvPr id="9" name="Slide Number Placeholder 5">
            <a:extLst>
              <a:ext uri="{FF2B5EF4-FFF2-40B4-BE49-F238E27FC236}">
                <a16:creationId xmlns:a16="http://schemas.microsoft.com/office/drawing/2014/main" id="{E0EBEF95-0517-F03F-63E2-23EACCAF505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75</a:t>
            </a:fld>
            <a:endParaRPr lang="en-GB" dirty="0"/>
          </a:p>
        </p:txBody>
      </p:sp>
      <p:sp>
        <p:nvSpPr>
          <p:cNvPr id="11" name="Content Placeholder 10">
            <a:extLst>
              <a:ext uri="{FF2B5EF4-FFF2-40B4-BE49-F238E27FC236}">
                <a16:creationId xmlns:a16="http://schemas.microsoft.com/office/drawing/2014/main" id="{4EA98B3F-4046-CE89-0857-97473A9878D6}"/>
              </a:ext>
            </a:extLst>
          </p:cNvPr>
          <p:cNvSpPr>
            <a:spLocks noGrp="1"/>
          </p:cNvSpPr>
          <p:nvPr>
            <p:ph sz="quarter" idx="13"/>
          </p:nvPr>
        </p:nvSpPr>
        <p:spPr>
          <a:xfrm>
            <a:off x="370663" y="1131352"/>
            <a:ext cx="11335783" cy="778728"/>
          </a:xfrm>
        </p:spPr>
        <p:txBody>
          <a:bodyPr/>
          <a:lstStyle/>
          <a:p>
            <a:r>
              <a:rPr lang="en-US" dirty="0"/>
              <a:t>Currently if we search Primo for “Sheryl Sandberg Lean In: Women, Work, and the Will to Lead” we get two records FRBRized into one:</a:t>
            </a:r>
            <a:endParaRPr lang="en-US" sz="1800"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ABAFE202-BE8C-38D0-612B-86FE3638086C}"/>
              </a:ext>
            </a:extLst>
          </p:cNvPr>
          <p:cNvPicPr>
            <a:picLocks noChangeAspect="1"/>
          </p:cNvPicPr>
          <p:nvPr/>
        </p:nvPicPr>
        <p:blipFill>
          <a:blip r:embed="rId2"/>
          <a:stretch>
            <a:fillRect/>
          </a:stretch>
        </p:blipFill>
        <p:spPr>
          <a:xfrm>
            <a:off x="0" y="2066271"/>
            <a:ext cx="12192000" cy="3660177"/>
          </a:xfrm>
          <a:prstGeom prst="rect">
            <a:avLst/>
          </a:prstGeom>
          <a:ln>
            <a:solidFill>
              <a:schemeClr val="tx1"/>
            </a:solidFill>
          </a:ln>
        </p:spPr>
      </p:pic>
      <p:sp>
        <p:nvSpPr>
          <p:cNvPr id="2" name="Rectangle 1">
            <a:extLst>
              <a:ext uri="{FF2B5EF4-FFF2-40B4-BE49-F238E27FC236}">
                <a16:creationId xmlns:a16="http://schemas.microsoft.com/office/drawing/2014/main" id="{B98E9FDE-6B09-F242-E359-3D13022886FD}"/>
              </a:ext>
            </a:extLst>
          </p:cNvPr>
          <p:cNvSpPr/>
          <p:nvPr/>
        </p:nvSpPr>
        <p:spPr>
          <a:xfrm>
            <a:off x="1381760" y="5242560"/>
            <a:ext cx="2631440" cy="3657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 name="Rectangle 2">
            <a:extLst>
              <a:ext uri="{FF2B5EF4-FFF2-40B4-BE49-F238E27FC236}">
                <a16:creationId xmlns:a16="http://schemas.microsoft.com/office/drawing/2014/main" id="{4064AB76-A699-4616-68C1-163D8A84A96E}"/>
              </a:ext>
            </a:extLst>
          </p:cNvPr>
          <p:cNvSpPr/>
          <p:nvPr/>
        </p:nvSpPr>
        <p:spPr>
          <a:xfrm>
            <a:off x="1137920" y="3556000"/>
            <a:ext cx="579120" cy="298883"/>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5" name="Rectangle 4">
            <a:extLst>
              <a:ext uri="{FF2B5EF4-FFF2-40B4-BE49-F238E27FC236}">
                <a16:creationId xmlns:a16="http://schemas.microsoft.com/office/drawing/2014/main" id="{5C4C2B18-5ED9-92A1-1680-53DCA79AB81E}"/>
              </a:ext>
            </a:extLst>
          </p:cNvPr>
          <p:cNvSpPr/>
          <p:nvPr/>
        </p:nvSpPr>
        <p:spPr>
          <a:xfrm>
            <a:off x="2560320" y="2061008"/>
            <a:ext cx="3850640" cy="44407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6" name="TextBox 5">
            <a:extLst>
              <a:ext uri="{FF2B5EF4-FFF2-40B4-BE49-F238E27FC236}">
                <a16:creationId xmlns:a16="http://schemas.microsoft.com/office/drawing/2014/main" id="{B48E0641-14D5-E4D5-88D5-0F9D3FC723AD}"/>
              </a:ext>
            </a:extLst>
          </p:cNvPr>
          <p:cNvSpPr txBox="1"/>
          <p:nvPr/>
        </p:nvSpPr>
        <p:spPr>
          <a:xfrm>
            <a:off x="7172960" y="3429000"/>
            <a:ext cx="2468880" cy="298883"/>
          </a:xfrm>
          <a:prstGeom prst="rect">
            <a:avLst/>
          </a:prstGeom>
          <a:solidFill>
            <a:schemeClr val="accent3"/>
          </a:solidFill>
          <a:ln>
            <a:solidFill>
              <a:schemeClr val="tx1"/>
            </a:solidFill>
          </a:ln>
        </p:spPr>
        <p:txBody>
          <a:bodyPr wrap="square" rtlCol="0">
            <a:noAutofit/>
          </a:bodyPr>
          <a:lstStyle/>
          <a:p>
            <a:pPr algn="l"/>
            <a:r>
              <a:rPr lang="en-US" sz="1400" dirty="0"/>
              <a:t>Before disabling the FRBR</a:t>
            </a:r>
          </a:p>
        </p:txBody>
      </p:sp>
    </p:spTree>
    <p:extLst>
      <p:ext uri="{BB962C8B-B14F-4D97-AF65-F5344CB8AC3E}">
        <p14:creationId xmlns:p14="http://schemas.microsoft.com/office/powerpoint/2010/main" val="28252243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172C8-CDA6-292D-9F96-218EE690CF2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9D0E647-F70C-44B4-C43B-4DDEEE6D1060}"/>
              </a:ext>
            </a:extLst>
          </p:cNvPr>
          <p:cNvSpPr>
            <a:spLocks noGrp="1"/>
          </p:cNvSpPr>
          <p:nvPr>
            <p:ph type="title"/>
          </p:nvPr>
        </p:nvSpPr>
        <p:spPr/>
        <p:txBody>
          <a:bodyPr/>
          <a:lstStyle/>
          <a:p>
            <a:r>
              <a:rPr lang="en-US" dirty="0"/>
              <a:t>Disabling the Dedup and FRBRization entirely</a:t>
            </a:r>
          </a:p>
        </p:txBody>
      </p:sp>
      <p:sp>
        <p:nvSpPr>
          <p:cNvPr id="9" name="Slide Number Placeholder 5">
            <a:extLst>
              <a:ext uri="{FF2B5EF4-FFF2-40B4-BE49-F238E27FC236}">
                <a16:creationId xmlns:a16="http://schemas.microsoft.com/office/drawing/2014/main" id="{658D65A6-02E6-6CBB-3738-ECD7CA036A14}"/>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76</a:t>
            </a:fld>
            <a:endParaRPr lang="en-GB" dirty="0"/>
          </a:p>
        </p:txBody>
      </p:sp>
      <p:sp>
        <p:nvSpPr>
          <p:cNvPr id="11" name="Content Placeholder 10">
            <a:extLst>
              <a:ext uri="{FF2B5EF4-FFF2-40B4-BE49-F238E27FC236}">
                <a16:creationId xmlns:a16="http://schemas.microsoft.com/office/drawing/2014/main" id="{8D1380C2-F1A5-DE1F-DB9E-09DCD6294D65}"/>
              </a:ext>
            </a:extLst>
          </p:cNvPr>
          <p:cNvSpPr>
            <a:spLocks noGrp="1"/>
          </p:cNvSpPr>
          <p:nvPr>
            <p:ph sz="quarter" idx="13"/>
          </p:nvPr>
        </p:nvSpPr>
        <p:spPr>
          <a:xfrm>
            <a:off x="370663" y="1131352"/>
            <a:ext cx="11335783" cy="778728"/>
          </a:xfrm>
        </p:spPr>
        <p:txBody>
          <a:bodyPr/>
          <a:lstStyle/>
          <a:p>
            <a:r>
              <a:rPr lang="en-US" dirty="0"/>
              <a:t>Currently if we search Primo for “City women : contemporary Taiwan women writers Eva Hung” we get two records deduped into one:</a:t>
            </a:r>
            <a:endParaRPr lang="en-US" sz="1800" dirty="0"/>
          </a:p>
          <a:p>
            <a:pPr marL="0" indent="0">
              <a:buNone/>
            </a:pPr>
            <a:endParaRPr lang="en-US" dirty="0"/>
          </a:p>
          <a:p>
            <a:endParaRPr lang="en-US" dirty="0"/>
          </a:p>
        </p:txBody>
      </p:sp>
      <p:pic>
        <p:nvPicPr>
          <p:cNvPr id="3" name="Picture 2">
            <a:extLst>
              <a:ext uri="{FF2B5EF4-FFF2-40B4-BE49-F238E27FC236}">
                <a16:creationId xmlns:a16="http://schemas.microsoft.com/office/drawing/2014/main" id="{A046FE03-10D7-7589-E266-2809DFDBCE33}"/>
              </a:ext>
            </a:extLst>
          </p:cNvPr>
          <p:cNvPicPr>
            <a:picLocks noChangeAspect="1"/>
          </p:cNvPicPr>
          <p:nvPr/>
        </p:nvPicPr>
        <p:blipFill>
          <a:blip r:embed="rId2"/>
          <a:stretch>
            <a:fillRect/>
          </a:stretch>
        </p:blipFill>
        <p:spPr>
          <a:xfrm>
            <a:off x="0" y="1896041"/>
            <a:ext cx="12192000" cy="3391037"/>
          </a:xfrm>
          <a:prstGeom prst="rect">
            <a:avLst/>
          </a:prstGeom>
          <a:ln>
            <a:solidFill>
              <a:schemeClr val="tx1"/>
            </a:solidFill>
          </a:ln>
        </p:spPr>
      </p:pic>
      <p:sp>
        <p:nvSpPr>
          <p:cNvPr id="2" name="Rectangle 1">
            <a:extLst>
              <a:ext uri="{FF2B5EF4-FFF2-40B4-BE49-F238E27FC236}">
                <a16:creationId xmlns:a16="http://schemas.microsoft.com/office/drawing/2014/main" id="{7578A3CD-7824-C255-E465-4F2C510536BE}"/>
              </a:ext>
            </a:extLst>
          </p:cNvPr>
          <p:cNvSpPr/>
          <p:nvPr/>
        </p:nvSpPr>
        <p:spPr>
          <a:xfrm>
            <a:off x="1036320" y="3139440"/>
            <a:ext cx="579120" cy="298883"/>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4" name="Rectangle 3">
            <a:extLst>
              <a:ext uri="{FF2B5EF4-FFF2-40B4-BE49-F238E27FC236}">
                <a16:creationId xmlns:a16="http://schemas.microsoft.com/office/drawing/2014/main" id="{4332705E-5265-8A32-8938-B9756F7AF13F}"/>
              </a:ext>
            </a:extLst>
          </p:cNvPr>
          <p:cNvSpPr/>
          <p:nvPr/>
        </p:nvSpPr>
        <p:spPr>
          <a:xfrm>
            <a:off x="2560320" y="1918768"/>
            <a:ext cx="3850640" cy="44407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5" name="TextBox 4">
            <a:extLst>
              <a:ext uri="{FF2B5EF4-FFF2-40B4-BE49-F238E27FC236}">
                <a16:creationId xmlns:a16="http://schemas.microsoft.com/office/drawing/2014/main" id="{93840194-1489-AA73-8F72-9C1421363B64}"/>
              </a:ext>
            </a:extLst>
          </p:cNvPr>
          <p:cNvSpPr txBox="1"/>
          <p:nvPr/>
        </p:nvSpPr>
        <p:spPr>
          <a:xfrm>
            <a:off x="7172960" y="3429000"/>
            <a:ext cx="2468880" cy="298883"/>
          </a:xfrm>
          <a:prstGeom prst="rect">
            <a:avLst/>
          </a:prstGeom>
          <a:solidFill>
            <a:schemeClr val="accent3"/>
          </a:solidFill>
          <a:ln>
            <a:solidFill>
              <a:schemeClr val="tx1"/>
            </a:solidFill>
          </a:ln>
        </p:spPr>
        <p:txBody>
          <a:bodyPr wrap="square" rtlCol="0">
            <a:noAutofit/>
          </a:bodyPr>
          <a:lstStyle/>
          <a:p>
            <a:pPr algn="l"/>
            <a:r>
              <a:rPr lang="en-US" sz="1400" dirty="0"/>
              <a:t>Before disabling the Dedup</a:t>
            </a:r>
          </a:p>
        </p:txBody>
      </p:sp>
    </p:spTree>
    <p:extLst>
      <p:ext uri="{BB962C8B-B14F-4D97-AF65-F5344CB8AC3E}">
        <p14:creationId xmlns:p14="http://schemas.microsoft.com/office/powerpoint/2010/main" val="30056879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F8B49-8AA6-CD25-553E-B5E84D41120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7921A47-4559-4A8D-3681-20E64ED5A7CD}"/>
              </a:ext>
            </a:extLst>
          </p:cNvPr>
          <p:cNvSpPr>
            <a:spLocks noGrp="1"/>
          </p:cNvSpPr>
          <p:nvPr>
            <p:ph type="title"/>
          </p:nvPr>
        </p:nvSpPr>
        <p:spPr/>
        <p:txBody>
          <a:bodyPr/>
          <a:lstStyle/>
          <a:p>
            <a:r>
              <a:rPr lang="en-US" dirty="0"/>
              <a:t>Disabling the Dedup and FRBRization entirely</a:t>
            </a:r>
          </a:p>
        </p:txBody>
      </p:sp>
      <p:sp>
        <p:nvSpPr>
          <p:cNvPr id="9" name="Slide Number Placeholder 5">
            <a:extLst>
              <a:ext uri="{FF2B5EF4-FFF2-40B4-BE49-F238E27FC236}">
                <a16:creationId xmlns:a16="http://schemas.microsoft.com/office/drawing/2014/main" id="{34E703E5-6DFD-8298-90FC-4617C8F2DDD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77</a:t>
            </a:fld>
            <a:endParaRPr lang="en-GB" dirty="0"/>
          </a:p>
        </p:txBody>
      </p:sp>
      <p:sp>
        <p:nvSpPr>
          <p:cNvPr id="11" name="Content Placeholder 10">
            <a:extLst>
              <a:ext uri="{FF2B5EF4-FFF2-40B4-BE49-F238E27FC236}">
                <a16:creationId xmlns:a16="http://schemas.microsoft.com/office/drawing/2014/main" id="{852FE467-6E62-CAFF-31AA-20CB31C30F7E}"/>
              </a:ext>
            </a:extLst>
          </p:cNvPr>
          <p:cNvSpPr>
            <a:spLocks noGrp="1"/>
          </p:cNvSpPr>
          <p:nvPr>
            <p:ph sz="quarter" idx="13"/>
          </p:nvPr>
        </p:nvSpPr>
        <p:spPr>
          <a:xfrm>
            <a:off x="370663" y="1131352"/>
            <a:ext cx="11335783" cy="1276568"/>
          </a:xfrm>
        </p:spPr>
        <p:txBody>
          <a:bodyPr/>
          <a:lstStyle/>
          <a:p>
            <a:r>
              <a:rPr lang="en-US" dirty="0"/>
              <a:t>The institution can disable entirely both the Dedup or FRBR in the configuration of the Primo view.</a:t>
            </a:r>
          </a:p>
          <a:p>
            <a:r>
              <a:rPr lang="en-US" dirty="0"/>
              <a:t>Edit the Primo view at “Configuration &gt; Discovery &gt; Display Configure &gt; Configure Views”.</a:t>
            </a:r>
          </a:p>
          <a:p>
            <a:r>
              <a:rPr lang="en-US" sz="1800" dirty="0"/>
              <a:t>Scroll to the section “Dedup and FRBR” </a:t>
            </a:r>
            <a:r>
              <a:rPr lang="en-US" dirty="0"/>
              <a:t>and uncheck Enable Dedup and Enable FRBR</a:t>
            </a:r>
            <a:endParaRPr lang="en-US" sz="1800" dirty="0"/>
          </a:p>
          <a:p>
            <a:pPr marL="0" indent="0">
              <a:buNone/>
            </a:pPr>
            <a:r>
              <a:rPr lang="en-US" dirty="0"/>
              <a:t> </a:t>
            </a:r>
            <a:endParaRPr lang="en-US" sz="1800" dirty="0"/>
          </a:p>
          <a:p>
            <a:pPr marL="0" indent="0">
              <a:buNone/>
            </a:pPr>
            <a:endParaRPr lang="en-US" dirty="0"/>
          </a:p>
          <a:p>
            <a:endParaRPr lang="en-US" dirty="0"/>
          </a:p>
        </p:txBody>
      </p:sp>
      <p:pic>
        <p:nvPicPr>
          <p:cNvPr id="3" name="Picture 2">
            <a:extLst>
              <a:ext uri="{FF2B5EF4-FFF2-40B4-BE49-F238E27FC236}">
                <a16:creationId xmlns:a16="http://schemas.microsoft.com/office/drawing/2014/main" id="{AB2FA0C2-FA7A-B730-37F6-BFE23FD897B8}"/>
              </a:ext>
            </a:extLst>
          </p:cNvPr>
          <p:cNvPicPr>
            <a:picLocks noChangeAspect="1"/>
          </p:cNvPicPr>
          <p:nvPr/>
        </p:nvPicPr>
        <p:blipFill>
          <a:blip r:embed="rId2"/>
          <a:stretch>
            <a:fillRect/>
          </a:stretch>
        </p:blipFill>
        <p:spPr>
          <a:xfrm>
            <a:off x="0" y="2714721"/>
            <a:ext cx="12192000" cy="1428557"/>
          </a:xfrm>
          <a:prstGeom prst="rect">
            <a:avLst/>
          </a:prstGeom>
          <a:ln>
            <a:solidFill>
              <a:schemeClr val="tx1"/>
            </a:solidFill>
          </a:ln>
        </p:spPr>
      </p:pic>
      <p:pic>
        <p:nvPicPr>
          <p:cNvPr id="5" name="Picture 4">
            <a:extLst>
              <a:ext uri="{FF2B5EF4-FFF2-40B4-BE49-F238E27FC236}">
                <a16:creationId xmlns:a16="http://schemas.microsoft.com/office/drawing/2014/main" id="{BDCADC91-DC7A-2550-AED7-F8135C98E700}"/>
              </a:ext>
            </a:extLst>
          </p:cNvPr>
          <p:cNvPicPr>
            <a:picLocks noChangeAspect="1"/>
          </p:cNvPicPr>
          <p:nvPr/>
        </p:nvPicPr>
        <p:blipFill>
          <a:blip r:embed="rId3"/>
          <a:stretch>
            <a:fillRect/>
          </a:stretch>
        </p:blipFill>
        <p:spPr>
          <a:xfrm>
            <a:off x="0" y="4796811"/>
            <a:ext cx="12192000" cy="1429977"/>
          </a:xfrm>
          <a:prstGeom prst="rect">
            <a:avLst/>
          </a:prstGeom>
          <a:ln>
            <a:solidFill>
              <a:schemeClr val="tx1"/>
            </a:solidFill>
          </a:ln>
        </p:spPr>
      </p:pic>
      <p:sp>
        <p:nvSpPr>
          <p:cNvPr id="6" name="TextBox 5">
            <a:extLst>
              <a:ext uri="{FF2B5EF4-FFF2-40B4-BE49-F238E27FC236}">
                <a16:creationId xmlns:a16="http://schemas.microsoft.com/office/drawing/2014/main" id="{E4FAB1AF-84D2-CF53-D68B-6FB3B690344B}"/>
              </a:ext>
            </a:extLst>
          </p:cNvPr>
          <p:cNvSpPr txBox="1"/>
          <p:nvPr/>
        </p:nvSpPr>
        <p:spPr>
          <a:xfrm>
            <a:off x="7172960" y="3429000"/>
            <a:ext cx="1920240" cy="360680"/>
          </a:xfrm>
          <a:prstGeom prst="rect">
            <a:avLst/>
          </a:prstGeom>
          <a:solidFill>
            <a:schemeClr val="accent3"/>
          </a:solidFill>
          <a:ln>
            <a:solidFill>
              <a:schemeClr val="tx1"/>
            </a:solidFill>
          </a:ln>
        </p:spPr>
        <p:txBody>
          <a:bodyPr wrap="square" rtlCol="0">
            <a:noAutofit/>
          </a:bodyPr>
          <a:lstStyle/>
          <a:p>
            <a:pPr algn="l"/>
            <a:r>
              <a:rPr lang="en-US" sz="1400" dirty="0"/>
              <a:t>Configuration before</a:t>
            </a:r>
          </a:p>
        </p:txBody>
      </p:sp>
      <p:sp>
        <p:nvSpPr>
          <p:cNvPr id="7" name="TextBox 6">
            <a:extLst>
              <a:ext uri="{FF2B5EF4-FFF2-40B4-BE49-F238E27FC236}">
                <a16:creationId xmlns:a16="http://schemas.microsoft.com/office/drawing/2014/main" id="{4C15745A-027F-4505-047B-793859D3EBC0}"/>
              </a:ext>
            </a:extLst>
          </p:cNvPr>
          <p:cNvSpPr txBox="1"/>
          <p:nvPr/>
        </p:nvSpPr>
        <p:spPr>
          <a:xfrm>
            <a:off x="7172960" y="5572760"/>
            <a:ext cx="1920240" cy="360680"/>
          </a:xfrm>
          <a:prstGeom prst="rect">
            <a:avLst/>
          </a:prstGeom>
          <a:solidFill>
            <a:schemeClr val="accent3"/>
          </a:solidFill>
          <a:ln>
            <a:solidFill>
              <a:schemeClr val="tx1"/>
            </a:solidFill>
          </a:ln>
        </p:spPr>
        <p:txBody>
          <a:bodyPr wrap="square" rtlCol="0">
            <a:noAutofit/>
          </a:bodyPr>
          <a:lstStyle/>
          <a:p>
            <a:pPr algn="l"/>
            <a:r>
              <a:rPr lang="en-US" sz="1400" dirty="0"/>
              <a:t>Configuration after</a:t>
            </a:r>
          </a:p>
        </p:txBody>
      </p:sp>
      <p:sp>
        <p:nvSpPr>
          <p:cNvPr id="8" name="Rectangle 7">
            <a:extLst>
              <a:ext uri="{FF2B5EF4-FFF2-40B4-BE49-F238E27FC236}">
                <a16:creationId xmlns:a16="http://schemas.microsoft.com/office/drawing/2014/main" id="{DB055A12-6338-5543-C250-E64D1BBF4471}"/>
              </a:ext>
            </a:extLst>
          </p:cNvPr>
          <p:cNvSpPr/>
          <p:nvPr/>
        </p:nvSpPr>
        <p:spPr>
          <a:xfrm>
            <a:off x="741680" y="3749040"/>
            <a:ext cx="1107440" cy="353598"/>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2" name="Rectangle 11">
            <a:extLst>
              <a:ext uri="{FF2B5EF4-FFF2-40B4-BE49-F238E27FC236}">
                <a16:creationId xmlns:a16="http://schemas.microsoft.com/office/drawing/2014/main" id="{A4F0C202-B1D2-A95C-AD96-B0EDBDC5034F}"/>
              </a:ext>
            </a:extLst>
          </p:cNvPr>
          <p:cNvSpPr/>
          <p:nvPr/>
        </p:nvSpPr>
        <p:spPr>
          <a:xfrm>
            <a:off x="2692400" y="3759200"/>
            <a:ext cx="1107440" cy="353598"/>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3" name="Rectangle 12">
            <a:extLst>
              <a:ext uri="{FF2B5EF4-FFF2-40B4-BE49-F238E27FC236}">
                <a16:creationId xmlns:a16="http://schemas.microsoft.com/office/drawing/2014/main" id="{8FA85DBF-2603-20D4-EA9F-3A44EA8D38DD}"/>
              </a:ext>
            </a:extLst>
          </p:cNvPr>
          <p:cNvSpPr/>
          <p:nvPr/>
        </p:nvSpPr>
        <p:spPr>
          <a:xfrm>
            <a:off x="741680" y="5831840"/>
            <a:ext cx="1107440" cy="353598"/>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4" name="Rectangle 13">
            <a:extLst>
              <a:ext uri="{FF2B5EF4-FFF2-40B4-BE49-F238E27FC236}">
                <a16:creationId xmlns:a16="http://schemas.microsoft.com/office/drawing/2014/main" id="{990EDF3D-B93A-89EA-CD61-B81033D3F51C}"/>
              </a:ext>
            </a:extLst>
          </p:cNvPr>
          <p:cNvSpPr/>
          <p:nvPr/>
        </p:nvSpPr>
        <p:spPr>
          <a:xfrm>
            <a:off x="2692400" y="5842000"/>
            <a:ext cx="1107440" cy="353598"/>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6242502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147DC-7663-9555-ADFF-93188C5F2E4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54A2EC5-37A7-3638-AC31-61D920581ED6}"/>
              </a:ext>
            </a:extLst>
          </p:cNvPr>
          <p:cNvPicPr>
            <a:picLocks noChangeAspect="1"/>
          </p:cNvPicPr>
          <p:nvPr/>
        </p:nvPicPr>
        <p:blipFill>
          <a:blip r:embed="rId2"/>
          <a:stretch>
            <a:fillRect/>
          </a:stretch>
        </p:blipFill>
        <p:spPr>
          <a:xfrm>
            <a:off x="1381760" y="1876874"/>
            <a:ext cx="9184640" cy="4687379"/>
          </a:xfrm>
          <a:prstGeom prst="rect">
            <a:avLst/>
          </a:prstGeom>
          <a:ln>
            <a:solidFill>
              <a:schemeClr val="tx1"/>
            </a:solidFill>
          </a:ln>
        </p:spPr>
      </p:pic>
      <p:sp>
        <p:nvSpPr>
          <p:cNvPr id="10" name="Title 9">
            <a:extLst>
              <a:ext uri="{FF2B5EF4-FFF2-40B4-BE49-F238E27FC236}">
                <a16:creationId xmlns:a16="http://schemas.microsoft.com/office/drawing/2014/main" id="{99D2DC18-A751-7F83-7196-8F2F0CB7BC32}"/>
              </a:ext>
            </a:extLst>
          </p:cNvPr>
          <p:cNvSpPr>
            <a:spLocks noGrp="1"/>
          </p:cNvSpPr>
          <p:nvPr>
            <p:ph type="title"/>
          </p:nvPr>
        </p:nvSpPr>
        <p:spPr/>
        <p:txBody>
          <a:bodyPr/>
          <a:lstStyle/>
          <a:p>
            <a:r>
              <a:rPr lang="en-US" dirty="0"/>
              <a:t>Disabling the Dedup and FRBRization entirely</a:t>
            </a:r>
          </a:p>
        </p:txBody>
      </p:sp>
      <p:sp>
        <p:nvSpPr>
          <p:cNvPr id="9" name="Slide Number Placeholder 5">
            <a:extLst>
              <a:ext uri="{FF2B5EF4-FFF2-40B4-BE49-F238E27FC236}">
                <a16:creationId xmlns:a16="http://schemas.microsoft.com/office/drawing/2014/main" id="{3B61B5FA-333C-5E92-E2EB-A527A0DD156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78</a:t>
            </a:fld>
            <a:endParaRPr lang="en-GB" dirty="0"/>
          </a:p>
        </p:txBody>
      </p:sp>
      <p:sp>
        <p:nvSpPr>
          <p:cNvPr id="11" name="Content Placeholder 10">
            <a:extLst>
              <a:ext uri="{FF2B5EF4-FFF2-40B4-BE49-F238E27FC236}">
                <a16:creationId xmlns:a16="http://schemas.microsoft.com/office/drawing/2014/main" id="{C4E6F768-75C3-EAE0-5DA4-A2604986B12F}"/>
              </a:ext>
            </a:extLst>
          </p:cNvPr>
          <p:cNvSpPr>
            <a:spLocks noGrp="1"/>
          </p:cNvSpPr>
          <p:nvPr>
            <p:ph sz="quarter" idx="13"/>
          </p:nvPr>
        </p:nvSpPr>
        <p:spPr>
          <a:xfrm>
            <a:off x="370663" y="1131352"/>
            <a:ext cx="11335783" cy="778728"/>
          </a:xfrm>
        </p:spPr>
        <p:txBody>
          <a:bodyPr/>
          <a:lstStyle/>
          <a:p>
            <a:r>
              <a:rPr lang="en-US" dirty="0"/>
              <a:t>Now, </a:t>
            </a:r>
            <a:r>
              <a:rPr lang="en-US" b="1" dirty="0"/>
              <a:t>after disabling the FRBR entirely</a:t>
            </a:r>
            <a:r>
              <a:rPr lang="en-US" dirty="0"/>
              <a:t>,  if we search Primo for “Sheryl Sandberg Lean In: Women, Work, and the Will to Lead” we get two records.  We </a:t>
            </a:r>
            <a:r>
              <a:rPr lang="en-US" b="1" dirty="0"/>
              <a:t>do not get one FRBRized record</a:t>
            </a:r>
            <a:r>
              <a:rPr lang="en-US" dirty="0"/>
              <a:t>:</a:t>
            </a:r>
            <a:endParaRPr lang="en-US" sz="1800" dirty="0"/>
          </a:p>
          <a:p>
            <a:pPr marL="0" indent="0">
              <a:buNone/>
            </a:pPr>
            <a:endParaRPr lang="en-US" dirty="0"/>
          </a:p>
          <a:p>
            <a:endParaRPr lang="en-US" dirty="0"/>
          </a:p>
        </p:txBody>
      </p:sp>
      <p:sp>
        <p:nvSpPr>
          <p:cNvPr id="3" name="Rectangle 2">
            <a:extLst>
              <a:ext uri="{FF2B5EF4-FFF2-40B4-BE49-F238E27FC236}">
                <a16:creationId xmlns:a16="http://schemas.microsoft.com/office/drawing/2014/main" id="{3C6F5601-52B4-3DD4-4B3F-003C1E4FFB2E}"/>
              </a:ext>
            </a:extLst>
          </p:cNvPr>
          <p:cNvSpPr/>
          <p:nvPr/>
        </p:nvSpPr>
        <p:spPr>
          <a:xfrm>
            <a:off x="2128520" y="3385401"/>
            <a:ext cx="579120" cy="298883"/>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5" name="Rectangle 4">
            <a:extLst>
              <a:ext uri="{FF2B5EF4-FFF2-40B4-BE49-F238E27FC236}">
                <a16:creationId xmlns:a16="http://schemas.microsoft.com/office/drawing/2014/main" id="{87935386-FB90-BD5A-C978-DBEEE8C71575}"/>
              </a:ext>
            </a:extLst>
          </p:cNvPr>
          <p:cNvSpPr/>
          <p:nvPr/>
        </p:nvSpPr>
        <p:spPr>
          <a:xfrm>
            <a:off x="3322320" y="1874744"/>
            <a:ext cx="3850640" cy="44407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8" name="TextBox 7">
            <a:extLst>
              <a:ext uri="{FF2B5EF4-FFF2-40B4-BE49-F238E27FC236}">
                <a16:creationId xmlns:a16="http://schemas.microsoft.com/office/drawing/2014/main" id="{C3CCCC93-293C-8C42-2499-E77440BE82D5}"/>
              </a:ext>
            </a:extLst>
          </p:cNvPr>
          <p:cNvSpPr txBox="1"/>
          <p:nvPr/>
        </p:nvSpPr>
        <p:spPr>
          <a:xfrm>
            <a:off x="7172960" y="3429000"/>
            <a:ext cx="2468880" cy="298883"/>
          </a:xfrm>
          <a:prstGeom prst="rect">
            <a:avLst/>
          </a:prstGeom>
          <a:solidFill>
            <a:schemeClr val="accent3"/>
          </a:solidFill>
          <a:ln>
            <a:solidFill>
              <a:schemeClr val="tx1"/>
            </a:solidFill>
          </a:ln>
        </p:spPr>
        <p:txBody>
          <a:bodyPr wrap="square" rtlCol="0">
            <a:noAutofit/>
          </a:bodyPr>
          <a:lstStyle/>
          <a:p>
            <a:pPr algn="l"/>
            <a:r>
              <a:rPr lang="en-US" sz="1400" dirty="0"/>
              <a:t>After disabling the FRBR</a:t>
            </a:r>
          </a:p>
        </p:txBody>
      </p:sp>
    </p:spTree>
    <p:extLst>
      <p:ext uri="{BB962C8B-B14F-4D97-AF65-F5344CB8AC3E}">
        <p14:creationId xmlns:p14="http://schemas.microsoft.com/office/powerpoint/2010/main" val="40710701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E6F83-7C49-6A97-2C80-72E7B55C4CA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BFF0D7A-FE61-82E5-D36E-9952F38F8BCC}"/>
              </a:ext>
            </a:extLst>
          </p:cNvPr>
          <p:cNvPicPr>
            <a:picLocks noChangeAspect="1"/>
          </p:cNvPicPr>
          <p:nvPr/>
        </p:nvPicPr>
        <p:blipFill>
          <a:blip r:embed="rId2"/>
          <a:stretch>
            <a:fillRect/>
          </a:stretch>
        </p:blipFill>
        <p:spPr>
          <a:xfrm>
            <a:off x="1036320" y="1930380"/>
            <a:ext cx="10267636" cy="4690872"/>
          </a:xfrm>
          <a:prstGeom prst="rect">
            <a:avLst/>
          </a:prstGeom>
          <a:ln>
            <a:solidFill>
              <a:schemeClr val="tx1"/>
            </a:solidFill>
          </a:ln>
        </p:spPr>
      </p:pic>
      <p:sp>
        <p:nvSpPr>
          <p:cNvPr id="10" name="Title 9">
            <a:extLst>
              <a:ext uri="{FF2B5EF4-FFF2-40B4-BE49-F238E27FC236}">
                <a16:creationId xmlns:a16="http://schemas.microsoft.com/office/drawing/2014/main" id="{F5C1D21B-78C4-499F-4228-41D91500F9B4}"/>
              </a:ext>
            </a:extLst>
          </p:cNvPr>
          <p:cNvSpPr>
            <a:spLocks noGrp="1"/>
          </p:cNvSpPr>
          <p:nvPr>
            <p:ph type="title"/>
          </p:nvPr>
        </p:nvSpPr>
        <p:spPr/>
        <p:txBody>
          <a:bodyPr/>
          <a:lstStyle/>
          <a:p>
            <a:r>
              <a:rPr lang="en-US" dirty="0"/>
              <a:t>Disabling the Dedup and FRBRization entirely</a:t>
            </a:r>
          </a:p>
        </p:txBody>
      </p:sp>
      <p:sp>
        <p:nvSpPr>
          <p:cNvPr id="9" name="Slide Number Placeholder 5">
            <a:extLst>
              <a:ext uri="{FF2B5EF4-FFF2-40B4-BE49-F238E27FC236}">
                <a16:creationId xmlns:a16="http://schemas.microsoft.com/office/drawing/2014/main" id="{B11A538F-FEDB-0926-BCA6-92183BF5E3D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79</a:t>
            </a:fld>
            <a:endParaRPr lang="en-GB" dirty="0"/>
          </a:p>
        </p:txBody>
      </p:sp>
      <p:sp>
        <p:nvSpPr>
          <p:cNvPr id="11" name="Content Placeholder 10">
            <a:extLst>
              <a:ext uri="{FF2B5EF4-FFF2-40B4-BE49-F238E27FC236}">
                <a16:creationId xmlns:a16="http://schemas.microsoft.com/office/drawing/2014/main" id="{A0BDFFD5-AD9C-5E1A-4029-4B0ADA5895FB}"/>
              </a:ext>
            </a:extLst>
          </p:cNvPr>
          <p:cNvSpPr>
            <a:spLocks noGrp="1"/>
          </p:cNvSpPr>
          <p:nvPr>
            <p:ph sz="quarter" idx="13"/>
          </p:nvPr>
        </p:nvSpPr>
        <p:spPr>
          <a:xfrm>
            <a:off x="370663" y="1131352"/>
            <a:ext cx="11335783" cy="778728"/>
          </a:xfrm>
        </p:spPr>
        <p:txBody>
          <a:bodyPr/>
          <a:lstStyle/>
          <a:p>
            <a:r>
              <a:rPr lang="en-US" dirty="0"/>
              <a:t>Now, </a:t>
            </a:r>
            <a:r>
              <a:rPr lang="en-US" b="1" dirty="0"/>
              <a:t>after disabling the Dedup entirely</a:t>
            </a:r>
            <a:r>
              <a:rPr lang="en-US" dirty="0"/>
              <a:t>,  if we search Primo for “City women : contemporary Taiwan women writers Eva Hung” we get two records.  We </a:t>
            </a:r>
            <a:r>
              <a:rPr lang="en-US" b="1" dirty="0"/>
              <a:t>do not get one Deduped record</a:t>
            </a:r>
            <a:r>
              <a:rPr lang="en-US" dirty="0"/>
              <a:t>:</a:t>
            </a:r>
          </a:p>
          <a:p>
            <a:endParaRPr lang="en-US" dirty="0"/>
          </a:p>
        </p:txBody>
      </p:sp>
      <p:sp>
        <p:nvSpPr>
          <p:cNvPr id="2" name="Rectangle 1">
            <a:extLst>
              <a:ext uri="{FF2B5EF4-FFF2-40B4-BE49-F238E27FC236}">
                <a16:creationId xmlns:a16="http://schemas.microsoft.com/office/drawing/2014/main" id="{7A57E04F-B166-49F3-4286-BF14776033FA}"/>
              </a:ext>
            </a:extLst>
          </p:cNvPr>
          <p:cNvSpPr/>
          <p:nvPr/>
        </p:nvSpPr>
        <p:spPr>
          <a:xfrm>
            <a:off x="1971040" y="3429000"/>
            <a:ext cx="579120" cy="298883"/>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4" name="Rectangle 3">
            <a:extLst>
              <a:ext uri="{FF2B5EF4-FFF2-40B4-BE49-F238E27FC236}">
                <a16:creationId xmlns:a16="http://schemas.microsoft.com/office/drawing/2014/main" id="{7DCCFA2C-D29B-5028-C468-CF7237BE7FF9}"/>
              </a:ext>
            </a:extLst>
          </p:cNvPr>
          <p:cNvSpPr/>
          <p:nvPr/>
        </p:nvSpPr>
        <p:spPr>
          <a:xfrm>
            <a:off x="3048000" y="1895478"/>
            <a:ext cx="3850640" cy="44407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5" name="TextBox 4">
            <a:extLst>
              <a:ext uri="{FF2B5EF4-FFF2-40B4-BE49-F238E27FC236}">
                <a16:creationId xmlns:a16="http://schemas.microsoft.com/office/drawing/2014/main" id="{1C8A2352-3557-D728-55F2-B71289F7914C}"/>
              </a:ext>
            </a:extLst>
          </p:cNvPr>
          <p:cNvSpPr txBox="1"/>
          <p:nvPr/>
        </p:nvSpPr>
        <p:spPr>
          <a:xfrm>
            <a:off x="7172960" y="3429000"/>
            <a:ext cx="2468880" cy="298883"/>
          </a:xfrm>
          <a:prstGeom prst="rect">
            <a:avLst/>
          </a:prstGeom>
          <a:solidFill>
            <a:schemeClr val="accent3"/>
          </a:solidFill>
          <a:ln>
            <a:solidFill>
              <a:schemeClr val="tx1"/>
            </a:solidFill>
          </a:ln>
        </p:spPr>
        <p:txBody>
          <a:bodyPr wrap="square" rtlCol="0">
            <a:noAutofit/>
          </a:bodyPr>
          <a:lstStyle/>
          <a:p>
            <a:pPr algn="l"/>
            <a:r>
              <a:rPr lang="en-US" sz="1400" dirty="0"/>
              <a:t>After disabling the Dedup</a:t>
            </a:r>
          </a:p>
        </p:txBody>
      </p:sp>
    </p:spTree>
    <p:extLst>
      <p:ext uri="{BB962C8B-B14F-4D97-AF65-F5344CB8AC3E}">
        <p14:creationId xmlns:p14="http://schemas.microsoft.com/office/powerpoint/2010/main" val="1253496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CB9BE0-DD66-DBFA-7867-2F4FDBE847C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76C9562-D20F-C81C-6AF3-DC56F37D5F8B}"/>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BD893EA0-05D9-202E-BA45-99870ABB247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dirty="0"/>
          </a:p>
        </p:txBody>
      </p:sp>
      <p:sp>
        <p:nvSpPr>
          <p:cNvPr id="11" name="Content Placeholder 10">
            <a:extLst>
              <a:ext uri="{FF2B5EF4-FFF2-40B4-BE49-F238E27FC236}">
                <a16:creationId xmlns:a16="http://schemas.microsoft.com/office/drawing/2014/main" id="{67DEA687-5D05-9F8F-0BB8-A69F252A751E}"/>
              </a:ext>
            </a:extLst>
          </p:cNvPr>
          <p:cNvSpPr>
            <a:spLocks noGrp="1"/>
          </p:cNvSpPr>
          <p:nvPr>
            <p:ph sz="quarter" idx="13"/>
          </p:nvPr>
        </p:nvSpPr>
        <p:spPr>
          <a:xfrm>
            <a:off x="370663" y="1131352"/>
            <a:ext cx="11335783" cy="5055334"/>
          </a:xfrm>
        </p:spPr>
        <p:txBody>
          <a:bodyPr/>
          <a:lstStyle/>
          <a:p>
            <a:r>
              <a:rPr lang="en-US" dirty="0"/>
              <a:t>FRBR</a:t>
            </a:r>
          </a:p>
          <a:p>
            <a:pPr lvl="1"/>
            <a:r>
              <a:rPr lang="en-US" sz="1800" dirty="0"/>
              <a:t>Records that have a matching key (Primo VE attempts to match all keys in the record) are added to a FRBR group and assigned a FRBR ID. Because records can belong to one FRBR group only, Primo VE terminates the grouping process for a record as soon as it is matched with a group.</a:t>
            </a:r>
          </a:p>
          <a:p>
            <a:pPr lvl="1"/>
            <a:r>
              <a:rPr lang="en-US" sz="1800" dirty="0"/>
              <a:t>The group IDs are indexed and used during searches to group search results by the same group ID. A record that belongs to a FRBR group displays the Multiple versions exist. See all versions link in the brief results, which enables users to see all records that have been grouped together. The record that displays in the brief results can be configured to display either information for a preferred record or generic information that pertains to all records in the group. </a:t>
            </a:r>
          </a:p>
          <a:p>
            <a:pPr lvl="1"/>
            <a:r>
              <a:rPr lang="en-US" sz="1800" dirty="0"/>
              <a:t>After performing a search, results are grouped by FRBR ID, and after selecting the “Multiple versions exist See all versions” link, the results are grouped by Dedup ID.</a:t>
            </a:r>
          </a:p>
          <a:p>
            <a:endParaRPr lang="en-US" dirty="0"/>
          </a:p>
        </p:txBody>
      </p:sp>
    </p:spTree>
    <p:extLst>
      <p:ext uri="{BB962C8B-B14F-4D97-AF65-F5344CB8AC3E}">
        <p14:creationId xmlns:p14="http://schemas.microsoft.com/office/powerpoint/2010/main" val="37348440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880AE-9B8D-4348-8133-D25C5ECE708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63F41F3-116C-5956-A507-E2312E3E6CFE}"/>
              </a:ext>
            </a:extLst>
          </p:cNvPr>
          <p:cNvSpPr>
            <a:spLocks noGrp="1"/>
          </p:cNvSpPr>
          <p:nvPr>
            <p:ph type="body" sz="quarter" idx="16"/>
          </p:nvPr>
        </p:nvSpPr>
        <p:spPr>
          <a:xfrm>
            <a:off x="0" y="2523829"/>
            <a:ext cx="12192000" cy="1030130"/>
          </a:xfrm>
        </p:spPr>
        <p:txBody>
          <a:bodyPr/>
          <a:lstStyle/>
          <a:p>
            <a:r>
              <a:rPr lang="en-US" dirty="0"/>
              <a:t>Disabling the Dedup and FRBRization for specific records</a:t>
            </a:r>
          </a:p>
        </p:txBody>
      </p:sp>
      <p:sp>
        <p:nvSpPr>
          <p:cNvPr id="4" name="Footer Placeholder 3">
            <a:extLst>
              <a:ext uri="{FF2B5EF4-FFF2-40B4-BE49-F238E27FC236}">
                <a16:creationId xmlns:a16="http://schemas.microsoft.com/office/drawing/2014/main" id="{C3ACC7DA-E997-BD3D-17EF-733457B34628}"/>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4DC7D281-54DB-086C-FEAA-06F01FDC0DDA}"/>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80</a:t>
            </a:fld>
            <a:endParaRPr lang="en-GB" dirty="0"/>
          </a:p>
        </p:txBody>
      </p:sp>
    </p:spTree>
    <p:extLst>
      <p:ext uri="{BB962C8B-B14F-4D97-AF65-F5344CB8AC3E}">
        <p14:creationId xmlns:p14="http://schemas.microsoft.com/office/powerpoint/2010/main" val="10604623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3D77D-5E98-A99E-9798-17BDEC17661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895CB1D-9559-CDA5-46B8-E574F015E4D8}"/>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66AD75DB-EADA-915A-3622-D496E88EFF8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81</a:t>
            </a:fld>
            <a:endParaRPr lang="en-GB" dirty="0"/>
          </a:p>
        </p:txBody>
      </p:sp>
      <p:sp>
        <p:nvSpPr>
          <p:cNvPr id="11" name="Content Placeholder 10">
            <a:extLst>
              <a:ext uri="{FF2B5EF4-FFF2-40B4-BE49-F238E27FC236}">
                <a16:creationId xmlns:a16="http://schemas.microsoft.com/office/drawing/2014/main" id="{3B1799CB-64B4-AACB-34FA-5D7D2C8A6DBB}"/>
              </a:ext>
            </a:extLst>
          </p:cNvPr>
          <p:cNvSpPr>
            <a:spLocks noGrp="1"/>
          </p:cNvSpPr>
          <p:nvPr>
            <p:ph sz="quarter" idx="13"/>
          </p:nvPr>
        </p:nvSpPr>
        <p:spPr>
          <a:xfrm>
            <a:off x="370663" y="1131352"/>
            <a:ext cx="11335783" cy="504408"/>
          </a:xfrm>
        </p:spPr>
        <p:txBody>
          <a:bodyPr/>
          <a:lstStyle/>
          <a:p>
            <a:r>
              <a:rPr lang="en-US" dirty="0"/>
              <a:t>Question from the webinar chat:</a:t>
            </a:r>
            <a:endParaRPr lang="en-US" sz="1800" dirty="0"/>
          </a:p>
          <a:p>
            <a:pPr marL="0" indent="0">
              <a:buNone/>
            </a:pPr>
            <a:endParaRPr lang="en-US" dirty="0"/>
          </a:p>
          <a:p>
            <a:endParaRPr lang="en-US" dirty="0"/>
          </a:p>
        </p:txBody>
      </p:sp>
      <p:sp>
        <p:nvSpPr>
          <p:cNvPr id="2" name="TextBox 1">
            <a:extLst>
              <a:ext uri="{FF2B5EF4-FFF2-40B4-BE49-F238E27FC236}">
                <a16:creationId xmlns:a16="http://schemas.microsoft.com/office/drawing/2014/main" id="{F06DCA11-8919-AFB1-2D31-A537D0AE64E6}"/>
              </a:ext>
            </a:extLst>
          </p:cNvPr>
          <p:cNvSpPr txBox="1"/>
          <p:nvPr/>
        </p:nvSpPr>
        <p:spPr>
          <a:xfrm>
            <a:off x="2286000" y="1625600"/>
            <a:ext cx="7325360" cy="1656080"/>
          </a:xfrm>
          <a:prstGeom prst="rect">
            <a:avLst/>
          </a:prstGeom>
          <a:solidFill>
            <a:schemeClr val="bg1"/>
          </a:solidFill>
          <a:ln>
            <a:solidFill>
              <a:schemeClr val="tx1"/>
            </a:solidFill>
          </a:ln>
        </p:spPr>
        <p:txBody>
          <a:bodyPr wrap="square" rtlCol="0">
            <a:noAutofit/>
          </a:bodyPr>
          <a:lstStyle/>
          <a:p>
            <a:r>
              <a:rPr lang="en-US" dirty="0"/>
              <a:t>In one of your YouTube videos, I saw how you turned off the dedup and FRBR for a whole Primo View.  I tried it and it works.  But how can I turn it off only for specific records?.</a:t>
            </a:r>
          </a:p>
        </p:txBody>
      </p:sp>
      <p:sp>
        <p:nvSpPr>
          <p:cNvPr id="3" name="Content Placeholder 10">
            <a:extLst>
              <a:ext uri="{FF2B5EF4-FFF2-40B4-BE49-F238E27FC236}">
                <a16:creationId xmlns:a16="http://schemas.microsoft.com/office/drawing/2014/main" id="{8717CB2F-DAFC-9587-E1A0-D8C0320E6CD8}"/>
              </a:ext>
            </a:extLst>
          </p:cNvPr>
          <p:cNvSpPr txBox="1">
            <a:spLocks/>
          </p:cNvSpPr>
          <p:nvPr/>
        </p:nvSpPr>
        <p:spPr>
          <a:xfrm>
            <a:off x="370663" y="3640872"/>
            <a:ext cx="11335783" cy="504408"/>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Brief answer before showing it live:</a:t>
            </a:r>
          </a:p>
          <a:p>
            <a:pPr marL="0" indent="0">
              <a:buFont typeface="Arial" panose="020B0604020202020204" pitchFamily="34" charset="0"/>
              <a:buNone/>
            </a:pPr>
            <a:endParaRPr lang="en-US" dirty="0"/>
          </a:p>
          <a:p>
            <a:endParaRPr lang="en-US" dirty="0"/>
          </a:p>
        </p:txBody>
      </p:sp>
      <p:sp>
        <p:nvSpPr>
          <p:cNvPr id="4" name="TextBox 3">
            <a:extLst>
              <a:ext uri="{FF2B5EF4-FFF2-40B4-BE49-F238E27FC236}">
                <a16:creationId xmlns:a16="http://schemas.microsoft.com/office/drawing/2014/main" id="{AC81C4CD-C219-295B-5218-02B6149F1702}"/>
              </a:ext>
            </a:extLst>
          </p:cNvPr>
          <p:cNvSpPr txBox="1"/>
          <p:nvPr/>
        </p:nvSpPr>
        <p:spPr>
          <a:xfrm>
            <a:off x="2245360" y="4246880"/>
            <a:ext cx="7325360" cy="2397760"/>
          </a:xfrm>
          <a:prstGeom prst="rect">
            <a:avLst/>
          </a:prstGeom>
          <a:solidFill>
            <a:schemeClr val="bg1"/>
          </a:solidFill>
          <a:ln>
            <a:solidFill>
              <a:schemeClr val="tx1"/>
            </a:solidFill>
          </a:ln>
        </p:spPr>
        <p:txBody>
          <a:bodyPr wrap="square" rtlCol="0">
            <a:noAutofit/>
          </a:bodyPr>
          <a:lstStyle/>
          <a:p>
            <a:r>
              <a:rPr lang="en-US" dirty="0"/>
              <a:t>There are two options to do this:</a:t>
            </a:r>
          </a:p>
          <a:p>
            <a:pPr marL="342900" indent="-342900">
              <a:buAutoNum type="arabicPeriod"/>
            </a:pPr>
            <a:r>
              <a:rPr lang="en-US" dirty="0"/>
              <a:t>Make a set of records which you do not want to be FRBRized or Deduped and on the set run the job “Prevent FRBR and/or Dedup in Discovery”</a:t>
            </a:r>
          </a:p>
          <a:p>
            <a:pPr marL="342900" indent="-342900">
              <a:buAutoNum type="arabicPeriod"/>
            </a:pPr>
            <a:r>
              <a:rPr lang="en-US" dirty="0"/>
              <a:t>Make a Dedup / FRBR suppression rule at Configuration &gt; Discovery &gt; Other &gt; Suppress Dedup/FRBR . </a:t>
            </a:r>
          </a:p>
          <a:p>
            <a:pPr marL="285750" indent="-285750">
              <a:buFont typeface="Arial" panose="020B0604020202020204" pitchFamily="34" charset="0"/>
              <a:buChar char="•"/>
            </a:pPr>
            <a:r>
              <a:rPr lang="en-US" dirty="0"/>
              <a:t>For more information, see </a:t>
            </a:r>
            <a:r>
              <a:rPr lang="en-US" dirty="0">
                <a:hlinkClick r:id="rId2" tooltip="Configuring Discovery Views for Primo VE"/>
              </a:rPr>
              <a:t>Suppressing Groups of Records from Dedup/FRBR for Primo VE</a:t>
            </a:r>
            <a:r>
              <a:rPr lang="en-US" dirty="0"/>
              <a:t>.</a:t>
            </a:r>
          </a:p>
        </p:txBody>
      </p:sp>
    </p:spTree>
    <p:extLst>
      <p:ext uri="{BB962C8B-B14F-4D97-AF65-F5344CB8AC3E}">
        <p14:creationId xmlns:p14="http://schemas.microsoft.com/office/powerpoint/2010/main" val="14225496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EB7FF-CAA0-8562-88FF-499ADB44426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9289C82-4066-2312-0A3F-8FA68CA87DD8}"/>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4BC6CED4-F851-6B4F-6DC9-E14DE92C74A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82</a:t>
            </a:fld>
            <a:endParaRPr lang="en-GB" dirty="0"/>
          </a:p>
        </p:txBody>
      </p:sp>
      <p:sp>
        <p:nvSpPr>
          <p:cNvPr id="11" name="Content Placeholder 10">
            <a:extLst>
              <a:ext uri="{FF2B5EF4-FFF2-40B4-BE49-F238E27FC236}">
                <a16:creationId xmlns:a16="http://schemas.microsoft.com/office/drawing/2014/main" id="{F3C62821-082D-DE9B-C057-53CB1946D40A}"/>
              </a:ext>
            </a:extLst>
          </p:cNvPr>
          <p:cNvSpPr>
            <a:spLocks noGrp="1"/>
          </p:cNvSpPr>
          <p:nvPr>
            <p:ph sz="quarter" idx="13"/>
          </p:nvPr>
        </p:nvSpPr>
        <p:spPr>
          <a:xfrm>
            <a:off x="370663" y="1131352"/>
            <a:ext cx="11335783" cy="4314408"/>
          </a:xfrm>
        </p:spPr>
        <p:txBody>
          <a:bodyPr/>
          <a:lstStyle/>
          <a:p>
            <a:r>
              <a:rPr lang="en-US" dirty="0"/>
              <a:t>For information about the second option:</a:t>
            </a:r>
          </a:p>
          <a:p>
            <a:pPr lvl="1"/>
            <a:r>
              <a:rPr lang="en-US" sz="1800" dirty="0"/>
              <a:t>“Make a Dedup / FRBR suppression rule at Configuration &gt; Discovery &gt; Other &gt; Suppress Dedup/FRBR“</a:t>
            </a:r>
          </a:p>
          <a:p>
            <a:r>
              <a:rPr lang="en-US" dirty="0"/>
              <a:t>see </a:t>
            </a:r>
            <a:r>
              <a:rPr lang="en-US" dirty="0">
                <a:hlinkClick r:id="rId2"/>
              </a:rPr>
              <a:t>Define suppression rules, which are based on types of records</a:t>
            </a:r>
            <a:endParaRPr lang="en-US" dirty="0"/>
          </a:p>
          <a:p>
            <a:endParaRPr lang="en-US" dirty="0"/>
          </a:p>
          <a:p>
            <a:r>
              <a:rPr lang="en-US" dirty="0"/>
              <a:t>We will now do this option:</a:t>
            </a:r>
          </a:p>
          <a:p>
            <a:pPr lvl="1"/>
            <a:r>
              <a:rPr lang="en-US" sz="1800" dirty="0"/>
              <a:t>“Make a set of records which you do not want to be FRBRized or Deduped and on the set run the job “Prevent FRBR and/or Dedup in Discovery”.</a:t>
            </a:r>
          </a:p>
          <a:p>
            <a:r>
              <a:rPr lang="en-US" dirty="0"/>
              <a:t>Before we make a set and run the job, we see the situation beforehand.</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5726588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56852-552E-3A4E-D786-9D0595F90F3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C171CD8-5D45-92C1-30C0-E7AA2B933073}"/>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052C256D-079C-026A-3E51-B537CB216CD6}"/>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83</a:t>
            </a:fld>
            <a:endParaRPr lang="en-GB" dirty="0"/>
          </a:p>
        </p:txBody>
      </p:sp>
      <p:sp>
        <p:nvSpPr>
          <p:cNvPr id="11" name="Content Placeholder 10">
            <a:extLst>
              <a:ext uri="{FF2B5EF4-FFF2-40B4-BE49-F238E27FC236}">
                <a16:creationId xmlns:a16="http://schemas.microsoft.com/office/drawing/2014/main" id="{E5ECB26D-B149-B5C2-A59B-64753CF7C687}"/>
              </a:ext>
            </a:extLst>
          </p:cNvPr>
          <p:cNvSpPr>
            <a:spLocks noGrp="1"/>
          </p:cNvSpPr>
          <p:nvPr>
            <p:ph sz="quarter" idx="13"/>
          </p:nvPr>
        </p:nvSpPr>
        <p:spPr>
          <a:xfrm>
            <a:off x="370663" y="1131352"/>
            <a:ext cx="11335783" cy="778728"/>
          </a:xfrm>
        </p:spPr>
        <p:txBody>
          <a:bodyPr/>
          <a:lstStyle/>
          <a:p>
            <a:r>
              <a:rPr lang="en-US" dirty="0"/>
              <a:t>Currently if we search Primo for “Sheryl Sandberg Lean In: Women, Work, and the Will to Lead” we get two records FRBRized into one:</a:t>
            </a:r>
            <a:endParaRPr lang="en-US" sz="1800"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B90AAB84-E464-3100-79CC-8D937C6EA008}"/>
              </a:ext>
            </a:extLst>
          </p:cNvPr>
          <p:cNvPicPr>
            <a:picLocks noChangeAspect="1"/>
          </p:cNvPicPr>
          <p:nvPr/>
        </p:nvPicPr>
        <p:blipFill>
          <a:blip r:embed="rId2"/>
          <a:stretch>
            <a:fillRect/>
          </a:stretch>
        </p:blipFill>
        <p:spPr>
          <a:xfrm>
            <a:off x="0" y="2066271"/>
            <a:ext cx="12192000" cy="3660177"/>
          </a:xfrm>
          <a:prstGeom prst="rect">
            <a:avLst/>
          </a:prstGeom>
          <a:ln>
            <a:solidFill>
              <a:schemeClr val="tx1"/>
            </a:solidFill>
          </a:ln>
        </p:spPr>
      </p:pic>
      <p:sp>
        <p:nvSpPr>
          <p:cNvPr id="2" name="Rectangle 1">
            <a:extLst>
              <a:ext uri="{FF2B5EF4-FFF2-40B4-BE49-F238E27FC236}">
                <a16:creationId xmlns:a16="http://schemas.microsoft.com/office/drawing/2014/main" id="{34224C7B-AF4E-8B5F-9D82-2CD4438EA141}"/>
              </a:ext>
            </a:extLst>
          </p:cNvPr>
          <p:cNvSpPr/>
          <p:nvPr/>
        </p:nvSpPr>
        <p:spPr>
          <a:xfrm>
            <a:off x="1381760" y="5242560"/>
            <a:ext cx="2631440" cy="3657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3" name="Rectangle 2">
            <a:extLst>
              <a:ext uri="{FF2B5EF4-FFF2-40B4-BE49-F238E27FC236}">
                <a16:creationId xmlns:a16="http://schemas.microsoft.com/office/drawing/2014/main" id="{109D1FE7-F260-9542-82FC-FE39D773EE78}"/>
              </a:ext>
            </a:extLst>
          </p:cNvPr>
          <p:cNvSpPr/>
          <p:nvPr/>
        </p:nvSpPr>
        <p:spPr>
          <a:xfrm>
            <a:off x="1137920" y="3556000"/>
            <a:ext cx="579120" cy="298883"/>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5" name="Rectangle 4">
            <a:extLst>
              <a:ext uri="{FF2B5EF4-FFF2-40B4-BE49-F238E27FC236}">
                <a16:creationId xmlns:a16="http://schemas.microsoft.com/office/drawing/2014/main" id="{1D4ACBFC-DA84-CC15-231D-B89DD181894E}"/>
              </a:ext>
            </a:extLst>
          </p:cNvPr>
          <p:cNvSpPr/>
          <p:nvPr/>
        </p:nvSpPr>
        <p:spPr>
          <a:xfrm>
            <a:off x="2560320" y="2061008"/>
            <a:ext cx="3850640" cy="44407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6" name="TextBox 5">
            <a:extLst>
              <a:ext uri="{FF2B5EF4-FFF2-40B4-BE49-F238E27FC236}">
                <a16:creationId xmlns:a16="http://schemas.microsoft.com/office/drawing/2014/main" id="{D273F9AE-3503-A47D-4C1C-9BE4E1E4FD19}"/>
              </a:ext>
            </a:extLst>
          </p:cNvPr>
          <p:cNvSpPr txBox="1"/>
          <p:nvPr/>
        </p:nvSpPr>
        <p:spPr>
          <a:xfrm>
            <a:off x="7172960" y="3429000"/>
            <a:ext cx="2468880" cy="787400"/>
          </a:xfrm>
          <a:prstGeom prst="rect">
            <a:avLst/>
          </a:prstGeom>
          <a:solidFill>
            <a:schemeClr val="accent3"/>
          </a:solidFill>
          <a:ln>
            <a:solidFill>
              <a:schemeClr val="tx1"/>
            </a:solidFill>
          </a:ln>
        </p:spPr>
        <p:txBody>
          <a:bodyPr wrap="square" rtlCol="0">
            <a:noAutofit/>
          </a:bodyPr>
          <a:lstStyle/>
          <a:p>
            <a:r>
              <a:rPr lang="en-US" sz="1400" dirty="0"/>
              <a:t>Before running the job “Prevent FRBR and/or Dedup in Discovery”</a:t>
            </a:r>
          </a:p>
        </p:txBody>
      </p:sp>
      <p:sp>
        <p:nvSpPr>
          <p:cNvPr id="7" name="TextBox 6">
            <a:extLst>
              <a:ext uri="{FF2B5EF4-FFF2-40B4-BE49-F238E27FC236}">
                <a16:creationId xmlns:a16="http://schemas.microsoft.com/office/drawing/2014/main" id="{5C8CCADA-D390-AD56-6559-79C09A43625B}"/>
              </a:ext>
            </a:extLst>
          </p:cNvPr>
          <p:cNvSpPr txBox="1"/>
          <p:nvPr/>
        </p:nvSpPr>
        <p:spPr>
          <a:xfrm>
            <a:off x="7172960" y="4966118"/>
            <a:ext cx="3383280" cy="298883"/>
          </a:xfrm>
          <a:prstGeom prst="rect">
            <a:avLst/>
          </a:prstGeom>
          <a:solidFill>
            <a:schemeClr val="accent3"/>
          </a:solidFill>
          <a:ln>
            <a:solidFill>
              <a:schemeClr val="tx1"/>
            </a:solidFill>
          </a:ln>
        </p:spPr>
        <p:txBody>
          <a:bodyPr wrap="square" rtlCol="0">
            <a:noAutofit/>
          </a:bodyPr>
          <a:lstStyle/>
          <a:p>
            <a:pPr algn="l"/>
            <a:r>
              <a:rPr lang="en-US" sz="1400" dirty="0"/>
              <a:t>And if we click “… Full versions list” …</a:t>
            </a:r>
          </a:p>
        </p:txBody>
      </p:sp>
      <p:cxnSp>
        <p:nvCxnSpPr>
          <p:cNvPr id="12" name="Straight Arrow Connector 11">
            <a:extLst>
              <a:ext uri="{FF2B5EF4-FFF2-40B4-BE49-F238E27FC236}">
                <a16:creationId xmlns:a16="http://schemas.microsoft.com/office/drawing/2014/main" id="{2A20127B-1C56-00EA-0DA1-977BEDF496D5}"/>
              </a:ext>
            </a:extLst>
          </p:cNvPr>
          <p:cNvCxnSpPr/>
          <p:nvPr/>
        </p:nvCxnSpPr>
        <p:spPr>
          <a:xfrm flipH="1">
            <a:off x="4155440" y="5115559"/>
            <a:ext cx="3017520" cy="3098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4675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2F4B7-318E-66CD-AB62-354160DF616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B263695-9457-895C-EE7E-E56B366A375F}"/>
              </a:ext>
            </a:extLst>
          </p:cNvPr>
          <p:cNvPicPr>
            <a:picLocks noChangeAspect="1"/>
          </p:cNvPicPr>
          <p:nvPr/>
        </p:nvPicPr>
        <p:blipFill>
          <a:blip r:embed="rId2"/>
          <a:stretch>
            <a:fillRect/>
          </a:stretch>
        </p:blipFill>
        <p:spPr>
          <a:xfrm>
            <a:off x="0" y="1681345"/>
            <a:ext cx="12192000" cy="4632086"/>
          </a:xfrm>
          <a:prstGeom prst="rect">
            <a:avLst/>
          </a:prstGeom>
          <a:ln>
            <a:solidFill>
              <a:schemeClr val="tx1"/>
            </a:solidFill>
          </a:ln>
        </p:spPr>
      </p:pic>
      <p:sp>
        <p:nvSpPr>
          <p:cNvPr id="10" name="Title 9">
            <a:extLst>
              <a:ext uri="{FF2B5EF4-FFF2-40B4-BE49-F238E27FC236}">
                <a16:creationId xmlns:a16="http://schemas.microsoft.com/office/drawing/2014/main" id="{6D7E821B-AD93-8500-6329-D4CC3812C7EC}"/>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674DD723-5980-4AC6-B758-037892C89D1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84</a:t>
            </a:fld>
            <a:endParaRPr lang="en-GB" dirty="0"/>
          </a:p>
        </p:txBody>
      </p:sp>
      <p:sp>
        <p:nvSpPr>
          <p:cNvPr id="11" name="Content Placeholder 10">
            <a:extLst>
              <a:ext uri="{FF2B5EF4-FFF2-40B4-BE49-F238E27FC236}">
                <a16:creationId xmlns:a16="http://schemas.microsoft.com/office/drawing/2014/main" id="{D11FDDA1-1B19-F2A3-1E6D-6800122C5A83}"/>
              </a:ext>
            </a:extLst>
          </p:cNvPr>
          <p:cNvSpPr>
            <a:spLocks noGrp="1"/>
          </p:cNvSpPr>
          <p:nvPr>
            <p:ph sz="quarter" idx="13"/>
          </p:nvPr>
        </p:nvSpPr>
        <p:spPr>
          <a:xfrm>
            <a:off x="370663" y="1131352"/>
            <a:ext cx="11335783" cy="778728"/>
          </a:xfrm>
        </p:spPr>
        <p:txBody>
          <a:bodyPr/>
          <a:lstStyle/>
          <a:p>
            <a:r>
              <a:rPr lang="en-US" dirty="0"/>
              <a:t>These are the two records which were FRBRized.</a:t>
            </a:r>
            <a:endParaRPr lang="en-US" sz="1800" dirty="0"/>
          </a:p>
          <a:p>
            <a:pPr marL="0" indent="0">
              <a:buNone/>
            </a:pPr>
            <a:endParaRPr lang="en-US" dirty="0"/>
          </a:p>
          <a:p>
            <a:endParaRPr lang="en-US" dirty="0"/>
          </a:p>
        </p:txBody>
      </p:sp>
      <p:sp>
        <p:nvSpPr>
          <p:cNvPr id="5" name="Rectangle 4">
            <a:extLst>
              <a:ext uri="{FF2B5EF4-FFF2-40B4-BE49-F238E27FC236}">
                <a16:creationId xmlns:a16="http://schemas.microsoft.com/office/drawing/2014/main" id="{FEB6D38D-3443-F663-E010-D85235FBEDF6}"/>
              </a:ext>
            </a:extLst>
          </p:cNvPr>
          <p:cNvSpPr/>
          <p:nvPr/>
        </p:nvSpPr>
        <p:spPr>
          <a:xfrm>
            <a:off x="599440" y="1693688"/>
            <a:ext cx="1818640" cy="3657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512054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FC92E-174F-94FB-66C6-54222CEFB34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6FAE370-5E8F-5186-9776-E956E42C3F6E}"/>
              </a:ext>
            </a:extLst>
          </p:cNvPr>
          <p:cNvPicPr>
            <a:picLocks noChangeAspect="1"/>
          </p:cNvPicPr>
          <p:nvPr/>
        </p:nvPicPr>
        <p:blipFill>
          <a:blip r:embed="rId2"/>
          <a:stretch>
            <a:fillRect/>
          </a:stretch>
        </p:blipFill>
        <p:spPr>
          <a:xfrm>
            <a:off x="0" y="1854024"/>
            <a:ext cx="12192000" cy="3739231"/>
          </a:xfrm>
          <a:prstGeom prst="rect">
            <a:avLst/>
          </a:prstGeom>
          <a:ln>
            <a:solidFill>
              <a:schemeClr val="tx1"/>
            </a:solidFill>
          </a:ln>
        </p:spPr>
      </p:pic>
      <p:sp>
        <p:nvSpPr>
          <p:cNvPr id="10" name="Title 9">
            <a:extLst>
              <a:ext uri="{FF2B5EF4-FFF2-40B4-BE49-F238E27FC236}">
                <a16:creationId xmlns:a16="http://schemas.microsoft.com/office/drawing/2014/main" id="{69DCF2D7-7907-763E-2BB0-A1FC2880DCEE}"/>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CB2F3BDE-FBE7-0DF0-B6C5-4A07AEEA68F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85</a:t>
            </a:fld>
            <a:endParaRPr lang="en-GB" dirty="0"/>
          </a:p>
        </p:txBody>
      </p:sp>
      <p:sp>
        <p:nvSpPr>
          <p:cNvPr id="11" name="Content Placeholder 10">
            <a:extLst>
              <a:ext uri="{FF2B5EF4-FFF2-40B4-BE49-F238E27FC236}">
                <a16:creationId xmlns:a16="http://schemas.microsoft.com/office/drawing/2014/main" id="{E8A5060F-7ED5-534E-9A3B-91A7D6321F76}"/>
              </a:ext>
            </a:extLst>
          </p:cNvPr>
          <p:cNvSpPr>
            <a:spLocks noGrp="1"/>
          </p:cNvSpPr>
          <p:nvPr>
            <p:ph sz="quarter" idx="13"/>
          </p:nvPr>
        </p:nvSpPr>
        <p:spPr>
          <a:xfrm>
            <a:off x="370663" y="1131352"/>
            <a:ext cx="11335783" cy="778728"/>
          </a:xfrm>
        </p:spPr>
        <p:txBody>
          <a:bodyPr/>
          <a:lstStyle/>
          <a:p>
            <a:r>
              <a:rPr lang="en-US" dirty="0"/>
              <a:t>Currently if we search Primo for “Title contains exact phrase Outrageous acts and everyday rebellions” we get two records FRBRized into one:</a:t>
            </a:r>
            <a:endParaRPr lang="en-US" sz="1800" dirty="0"/>
          </a:p>
          <a:p>
            <a:pPr marL="0" indent="0">
              <a:buNone/>
            </a:pPr>
            <a:endParaRPr lang="en-US" dirty="0"/>
          </a:p>
          <a:p>
            <a:endParaRPr lang="en-US" dirty="0"/>
          </a:p>
        </p:txBody>
      </p:sp>
      <p:sp>
        <p:nvSpPr>
          <p:cNvPr id="2" name="Rectangle 1">
            <a:extLst>
              <a:ext uri="{FF2B5EF4-FFF2-40B4-BE49-F238E27FC236}">
                <a16:creationId xmlns:a16="http://schemas.microsoft.com/office/drawing/2014/main" id="{3F72CE35-8686-B9CB-BD07-8D00FB3E9D5A}"/>
              </a:ext>
            </a:extLst>
          </p:cNvPr>
          <p:cNvSpPr/>
          <p:nvPr/>
        </p:nvSpPr>
        <p:spPr>
          <a:xfrm>
            <a:off x="1026160" y="3306131"/>
            <a:ext cx="579120" cy="298883"/>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4" name="Rectangle 3">
            <a:extLst>
              <a:ext uri="{FF2B5EF4-FFF2-40B4-BE49-F238E27FC236}">
                <a16:creationId xmlns:a16="http://schemas.microsoft.com/office/drawing/2014/main" id="{0A3E482A-1C88-F5F0-8AF4-A0AFE83820A6}"/>
              </a:ext>
            </a:extLst>
          </p:cNvPr>
          <p:cNvSpPr/>
          <p:nvPr/>
        </p:nvSpPr>
        <p:spPr>
          <a:xfrm>
            <a:off x="152400" y="1918768"/>
            <a:ext cx="4968240" cy="465574"/>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8" name="Rectangle 7">
            <a:extLst>
              <a:ext uri="{FF2B5EF4-FFF2-40B4-BE49-F238E27FC236}">
                <a16:creationId xmlns:a16="http://schemas.microsoft.com/office/drawing/2014/main" id="{9A56F077-3D1C-549F-1B37-86DF6F4F407E}"/>
              </a:ext>
            </a:extLst>
          </p:cNvPr>
          <p:cNvSpPr/>
          <p:nvPr/>
        </p:nvSpPr>
        <p:spPr>
          <a:xfrm>
            <a:off x="1300480" y="5110480"/>
            <a:ext cx="2631440" cy="3657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13" name="TextBox 12">
            <a:extLst>
              <a:ext uri="{FF2B5EF4-FFF2-40B4-BE49-F238E27FC236}">
                <a16:creationId xmlns:a16="http://schemas.microsoft.com/office/drawing/2014/main" id="{CF113D41-D4BA-0792-6E4A-7568818007B9}"/>
              </a:ext>
            </a:extLst>
          </p:cNvPr>
          <p:cNvSpPr txBox="1"/>
          <p:nvPr/>
        </p:nvSpPr>
        <p:spPr>
          <a:xfrm>
            <a:off x="7091680" y="4834038"/>
            <a:ext cx="3383280" cy="298883"/>
          </a:xfrm>
          <a:prstGeom prst="rect">
            <a:avLst/>
          </a:prstGeom>
          <a:solidFill>
            <a:schemeClr val="accent3"/>
          </a:solidFill>
          <a:ln>
            <a:solidFill>
              <a:schemeClr val="tx1"/>
            </a:solidFill>
          </a:ln>
        </p:spPr>
        <p:txBody>
          <a:bodyPr wrap="square" rtlCol="0">
            <a:noAutofit/>
          </a:bodyPr>
          <a:lstStyle/>
          <a:p>
            <a:pPr algn="l"/>
            <a:r>
              <a:rPr lang="en-US" sz="1400" dirty="0"/>
              <a:t>And if we click “… Full versions list” …</a:t>
            </a:r>
          </a:p>
        </p:txBody>
      </p:sp>
      <p:cxnSp>
        <p:nvCxnSpPr>
          <p:cNvPr id="14" name="Straight Arrow Connector 13">
            <a:extLst>
              <a:ext uri="{FF2B5EF4-FFF2-40B4-BE49-F238E27FC236}">
                <a16:creationId xmlns:a16="http://schemas.microsoft.com/office/drawing/2014/main" id="{D96E84DE-174F-F0FE-F59C-2A31E1C05312}"/>
              </a:ext>
            </a:extLst>
          </p:cNvPr>
          <p:cNvCxnSpPr/>
          <p:nvPr/>
        </p:nvCxnSpPr>
        <p:spPr>
          <a:xfrm flipH="1">
            <a:off x="4074160" y="4983479"/>
            <a:ext cx="3017520" cy="3098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EACC16C-FD8C-BC68-2A97-48FDC99ACA2A}"/>
              </a:ext>
            </a:extLst>
          </p:cNvPr>
          <p:cNvSpPr txBox="1"/>
          <p:nvPr/>
        </p:nvSpPr>
        <p:spPr>
          <a:xfrm>
            <a:off x="7172960" y="3429000"/>
            <a:ext cx="2468880" cy="787400"/>
          </a:xfrm>
          <a:prstGeom prst="rect">
            <a:avLst/>
          </a:prstGeom>
          <a:solidFill>
            <a:schemeClr val="accent3"/>
          </a:solidFill>
          <a:ln>
            <a:solidFill>
              <a:schemeClr val="tx1"/>
            </a:solidFill>
          </a:ln>
        </p:spPr>
        <p:txBody>
          <a:bodyPr wrap="square" rtlCol="0">
            <a:noAutofit/>
          </a:bodyPr>
          <a:lstStyle/>
          <a:p>
            <a:r>
              <a:rPr lang="en-US" sz="1400" dirty="0"/>
              <a:t>Before running the job “Prevent FRBR and/or Dedup in Discovery”</a:t>
            </a:r>
          </a:p>
        </p:txBody>
      </p:sp>
    </p:spTree>
    <p:extLst>
      <p:ext uri="{BB962C8B-B14F-4D97-AF65-F5344CB8AC3E}">
        <p14:creationId xmlns:p14="http://schemas.microsoft.com/office/powerpoint/2010/main" val="758771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0D68F-DA89-27B6-7B14-D21725928D7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872BCB5-1BB9-6530-E6CD-FD7B64C8911C}"/>
              </a:ext>
            </a:extLst>
          </p:cNvPr>
          <p:cNvPicPr>
            <a:picLocks noChangeAspect="1"/>
          </p:cNvPicPr>
          <p:nvPr/>
        </p:nvPicPr>
        <p:blipFill>
          <a:blip r:embed="rId2"/>
          <a:stretch>
            <a:fillRect/>
          </a:stretch>
        </p:blipFill>
        <p:spPr>
          <a:xfrm>
            <a:off x="0" y="1685666"/>
            <a:ext cx="12192000" cy="4299467"/>
          </a:xfrm>
          <a:prstGeom prst="rect">
            <a:avLst/>
          </a:prstGeom>
          <a:ln>
            <a:solidFill>
              <a:schemeClr val="tx1"/>
            </a:solidFill>
          </a:ln>
        </p:spPr>
      </p:pic>
      <p:sp>
        <p:nvSpPr>
          <p:cNvPr id="10" name="Title 9">
            <a:extLst>
              <a:ext uri="{FF2B5EF4-FFF2-40B4-BE49-F238E27FC236}">
                <a16:creationId xmlns:a16="http://schemas.microsoft.com/office/drawing/2014/main" id="{9BE9D389-B76A-9C50-20B1-C372F6AE5825}"/>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C0FC80F3-1FD9-DC8A-6B53-DBD44FC6D78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86</a:t>
            </a:fld>
            <a:endParaRPr lang="en-GB" dirty="0"/>
          </a:p>
        </p:txBody>
      </p:sp>
      <p:sp>
        <p:nvSpPr>
          <p:cNvPr id="11" name="Content Placeholder 10">
            <a:extLst>
              <a:ext uri="{FF2B5EF4-FFF2-40B4-BE49-F238E27FC236}">
                <a16:creationId xmlns:a16="http://schemas.microsoft.com/office/drawing/2014/main" id="{B28ABF23-7EE3-73D7-A07D-2765325F96BB}"/>
              </a:ext>
            </a:extLst>
          </p:cNvPr>
          <p:cNvSpPr>
            <a:spLocks noGrp="1"/>
          </p:cNvSpPr>
          <p:nvPr>
            <p:ph sz="quarter" idx="13"/>
          </p:nvPr>
        </p:nvSpPr>
        <p:spPr>
          <a:xfrm>
            <a:off x="370663" y="1131352"/>
            <a:ext cx="11335783" cy="778728"/>
          </a:xfrm>
        </p:spPr>
        <p:txBody>
          <a:bodyPr/>
          <a:lstStyle/>
          <a:p>
            <a:r>
              <a:rPr lang="en-US" dirty="0"/>
              <a:t>These are the two records which were FRBRized.</a:t>
            </a:r>
          </a:p>
          <a:p>
            <a:endParaRPr lang="en-US" dirty="0"/>
          </a:p>
        </p:txBody>
      </p:sp>
      <p:sp>
        <p:nvSpPr>
          <p:cNvPr id="3" name="Rectangle 2">
            <a:extLst>
              <a:ext uri="{FF2B5EF4-FFF2-40B4-BE49-F238E27FC236}">
                <a16:creationId xmlns:a16="http://schemas.microsoft.com/office/drawing/2014/main" id="{1E14DB10-A16D-32C9-51D2-797E066BCB61}"/>
              </a:ext>
            </a:extLst>
          </p:cNvPr>
          <p:cNvSpPr/>
          <p:nvPr/>
        </p:nvSpPr>
        <p:spPr>
          <a:xfrm>
            <a:off x="929640" y="2715571"/>
            <a:ext cx="579120" cy="298883"/>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5" name="Rectangle 4">
            <a:extLst>
              <a:ext uri="{FF2B5EF4-FFF2-40B4-BE49-F238E27FC236}">
                <a16:creationId xmlns:a16="http://schemas.microsoft.com/office/drawing/2014/main" id="{054B1B5A-9C74-A627-C630-F4E392FE181B}"/>
              </a:ext>
            </a:extLst>
          </p:cNvPr>
          <p:cNvSpPr/>
          <p:nvPr/>
        </p:nvSpPr>
        <p:spPr>
          <a:xfrm>
            <a:off x="599440" y="1693688"/>
            <a:ext cx="1818640" cy="36576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6" name="Rectangle 5">
            <a:extLst>
              <a:ext uri="{FF2B5EF4-FFF2-40B4-BE49-F238E27FC236}">
                <a16:creationId xmlns:a16="http://schemas.microsoft.com/office/drawing/2014/main" id="{AB397DA0-81EB-A97C-EA70-66A8881B76A2}"/>
              </a:ext>
            </a:extLst>
          </p:cNvPr>
          <p:cNvSpPr/>
          <p:nvPr/>
        </p:nvSpPr>
        <p:spPr>
          <a:xfrm>
            <a:off x="929640" y="4438726"/>
            <a:ext cx="579120" cy="298883"/>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3836953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A0D72-E81F-5308-1460-435A935339C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5DE58876-7A0A-50AE-23B4-660C725A083A}"/>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6665BB05-FB26-3342-9670-4B00CBD9BC65}"/>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87</a:t>
            </a:fld>
            <a:endParaRPr lang="en-GB" dirty="0"/>
          </a:p>
        </p:txBody>
      </p:sp>
      <p:sp>
        <p:nvSpPr>
          <p:cNvPr id="11" name="Content Placeholder 10">
            <a:extLst>
              <a:ext uri="{FF2B5EF4-FFF2-40B4-BE49-F238E27FC236}">
                <a16:creationId xmlns:a16="http://schemas.microsoft.com/office/drawing/2014/main" id="{B7880116-A534-8CB6-B321-7C16E2877CC7}"/>
              </a:ext>
            </a:extLst>
          </p:cNvPr>
          <p:cNvSpPr>
            <a:spLocks noGrp="1"/>
          </p:cNvSpPr>
          <p:nvPr>
            <p:ph sz="quarter" idx="13"/>
          </p:nvPr>
        </p:nvSpPr>
        <p:spPr>
          <a:xfrm>
            <a:off x="370663" y="1131352"/>
            <a:ext cx="11335783" cy="2841208"/>
          </a:xfrm>
        </p:spPr>
        <p:txBody>
          <a:bodyPr/>
          <a:lstStyle/>
          <a:p>
            <a:r>
              <a:rPr lang="en-US" dirty="0"/>
              <a:t>We will now make a set of the two records which are for title “Lean in : women, work, and the will to lead / Sheryl Sandberg.”</a:t>
            </a:r>
          </a:p>
          <a:p>
            <a:r>
              <a:rPr lang="en-US" dirty="0"/>
              <a:t>Then on that set we will run the job “Prevent FRBR and/or Dedup in Discovery” and specify in the job that we want to suppress Dedup and FRBR</a:t>
            </a:r>
          </a:p>
          <a:p>
            <a:endParaRPr lang="en-US" dirty="0"/>
          </a:p>
        </p:txBody>
      </p:sp>
    </p:spTree>
    <p:extLst>
      <p:ext uri="{BB962C8B-B14F-4D97-AF65-F5344CB8AC3E}">
        <p14:creationId xmlns:p14="http://schemas.microsoft.com/office/powerpoint/2010/main" val="12360865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D7DD0-36BF-3DA1-C284-3402627D512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44A3C4D-EABC-F4B9-4031-34CE3235E00A}"/>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97302417-645E-7FAD-3941-3F61640FECB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88</a:t>
            </a:fld>
            <a:endParaRPr lang="en-GB" dirty="0"/>
          </a:p>
        </p:txBody>
      </p:sp>
      <p:sp>
        <p:nvSpPr>
          <p:cNvPr id="11" name="Content Placeholder 10">
            <a:extLst>
              <a:ext uri="{FF2B5EF4-FFF2-40B4-BE49-F238E27FC236}">
                <a16:creationId xmlns:a16="http://schemas.microsoft.com/office/drawing/2014/main" id="{14C40098-392E-EFE0-743E-EB45146EE8AD}"/>
              </a:ext>
            </a:extLst>
          </p:cNvPr>
          <p:cNvSpPr>
            <a:spLocks noGrp="1"/>
          </p:cNvSpPr>
          <p:nvPr>
            <p:ph sz="quarter" idx="13"/>
          </p:nvPr>
        </p:nvSpPr>
        <p:spPr>
          <a:xfrm>
            <a:off x="370663" y="1131352"/>
            <a:ext cx="11335783" cy="738088"/>
          </a:xfrm>
        </p:spPr>
        <p:txBody>
          <a:bodyPr/>
          <a:lstStyle/>
          <a:p>
            <a:r>
              <a:rPr lang="en-US" dirty="0"/>
              <a:t>Here is the set of records which were FRBRized and have title “Lean in : women, work, and the will to lead / Sheryl Sandberg.”</a:t>
            </a:r>
          </a:p>
        </p:txBody>
      </p:sp>
      <p:pic>
        <p:nvPicPr>
          <p:cNvPr id="5" name="Picture 4">
            <a:extLst>
              <a:ext uri="{FF2B5EF4-FFF2-40B4-BE49-F238E27FC236}">
                <a16:creationId xmlns:a16="http://schemas.microsoft.com/office/drawing/2014/main" id="{26F24A2D-DC7F-81A2-634C-336FDEACDF81}"/>
              </a:ext>
            </a:extLst>
          </p:cNvPr>
          <p:cNvPicPr>
            <a:picLocks noChangeAspect="1"/>
          </p:cNvPicPr>
          <p:nvPr/>
        </p:nvPicPr>
        <p:blipFill>
          <a:blip r:embed="rId2"/>
          <a:stretch>
            <a:fillRect/>
          </a:stretch>
        </p:blipFill>
        <p:spPr>
          <a:xfrm>
            <a:off x="1320800" y="1948215"/>
            <a:ext cx="10119360" cy="4133260"/>
          </a:xfrm>
          <a:prstGeom prst="rect">
            <a:avLst/>
          </a:prstGeom>
          <a:ln>
            <a:solidFill>
              <a:schemeClr val="tx1"/>
            </a:solidFill>
          </a:ln>
        </p:spPr>
      </p:pic>
      <p:sp>
        <p:nvSpPr>
          <p:cNvPr id="6" name="Rectangle 5">
            <a:extLst>
              <a:ext uri="{FF2B5EF4-FFF2-40B4-BE49-F238E27FC236}">
                <a16:creationId xmlns:a16="http://schemas.microsoft.com/office/drawing/2014/main" id="{2C657AE8-9675-D5CB-936D-DC404F3F4986}"/>
              </a:ext>
            </a:extLst>
          </p:cNvPr>
          <p:cNvSpPr/>
          <p:nvPr/>
        </p:nvSpPr>
        <p:spPr>
          <a:xfrm>
            <a:off x="2092960" y="2997200"/>
            <a:ext cx="3048000" cy="22352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7" name="Rectangle 6">
            <a:extLst>
              <a:ext uri="{FF2B5EF4-FFF2-40B4-BE49-F238E27FC236}">
                <a16:creationId xmlns:a16="http://schemas.microsoft.com/office/drawing/2014/main" id="{C2AF995F-4295-1DD2-A493-8D469B4E4155}"/>
              </a:ext>
            </a:extLst>
          </p:cNvPr>
          <p:cNvSpPr/>
          <p:nvPr/>
        </p:nvSpPr>
        <p:spPr>
          <a:xfrm>
            <a:off x="2092960" y="4541520"/>
            <a:ext cx="3048000" cy="22352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8" name="Rectangle 7">
            <a:extLst>
              <a:ext uri="{FF2B5EF4-FFF2-40B4-BE49-F238E27FC236}">
                <a16:creationId xmlns:a16="http://schemas.microsoft.com/office/drawing/2014/main" id="{A40C934F-C100-3B69-7851-E8F1C2BD0081}"/>
              </a:ext>
            </a:extLst>
          </p:cNvPr>
          <p:cNvSpPr/>
          <p:nvPr/>
        </p:nvSpPr>
        <p:spPr>
          <a:xfrm>
            <a:off x="1737360" y="2245360"/>
            <a:ext cx="3556000" cy="22352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6369911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7A273-701C-46C8-F8BA-31750A8F033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D2C15A6-B1FD-AFE2-4E65-29253B233AA7}"/>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196883EC-47B6-3588-6169-61349747A92B}"/>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89</a:t>
            </a:fld>
            <a:endParaRPr lang="en-GB" dirty="0"/>
          </a:p>
        </p:txBody>
      </p:sp>
      <p:sp>
        <p:nvSpPr>
          <p:cNvPr id="11" name="Content Placeholder 10">
            <a:extLst>
              <a:ext uri="{FF2B5EF4-FFF2-40B4-BE49-F238E27FC236}">
                <a16:creationId xmlns:a16="http://schemas.microsoft.com/office/drawing/2014/main" id="{824CC2D5-406E-D4CF-08D7-1E7AC96D3E4C}"/>
              </a:ext>
            </a:extLst>
          </p:cNvPr>
          <p:cNvSpPr>
            <a:spLocks noGrp="1"/>
          </p:cNvSpPr>
          <p:nvPr>
            <p:ph sz="quarter" idx="13"/>
          </p:nvPr>
        </p:nvSpPr>
        <p:spPr>
          <a:xfrm>
            <a:off x="370663" y="1131351"/>
            <a:ext cx="11335783" cy="2025303"/>
          </a:xfrm>
        </p:spPr>
        <p:txBody>
          <a:bodyPr/>
          <a:lstStyle/>
          <a:p>
            <a:r>
              <a:rPr lang="en-US" dirty="0"/>
              <a:t>Now at “Admin &gt; Manage Jobs and Sets &gt; Run a Job” we will run the job “Prevent FRBR and/or Dedup in Discovery”</a:t>
            </a:r>
          </a:p>
          <a:p>
            <a:pPr marL="0" indent="0">
              <a:buNone/>
            </a:pPr>
            <a:r>
              <a:rPr lang="en-US" dirty="0"/>
              <a:t> </a:t>
            </a:r>
            <a:endParaRPr lang="en-US" sz="1800" dirty="0"/>
          </a:p>
          <a:p>
            <a:pPr marL="0" indent="0">
              <a:buNone/>
            </a:pPr>
            <a:endParaRPr lang="en-US" dirty="0"/>
          </a:p>
          <a:p>
            <a:endParaRPr lang="en-US" dirty="0"/>
          </a:p>
        </p:txBody>
      </p:sp>
      <p:pic>
        <p:nvPicPr>
          <p:cNvPr id="3" name="Picture 2">
            <a:extLst>
              <a:ext uri="{FF2B5EF4-FFF2-40B4-BE49-F238E27FC236}">
                <a16:creationId xmlns:a16="http://schemas.microsoft.com/office/drawing/2014/main" id="{6385F6F8-F738-1857-D5A9-E3BCE9AA1254}"/>
              </a:ext>
            </a:extLst>
          </p:cNvPr>
          <p:cNvPicPr>
            <a:picLocks noChangeAspect="1"/>
          </p:cNvPicPr>
          <p:nvPr/>
        </p:nvPicPr>
        <p:blipFill>
          <a:blip r:embed="rId2"/>
          <a:stretch>
            <a:fillRect/>
          </a:stretch>
        </p:blipFill>
        <p:spPr>
          <a:xfrm>
            <a:off x="0" y="2366726"/>
            <a:ext cx="12192000" cy="2124547"/>
          </a:xfrm>
          <a:prstGeom prst="rect">
            <a:avLst/>
          </a:prstGeom>
          <a:ln>
            <a:solidFill>
              <a:schemeClr val="tx1"/>
            </a:solidFill>
          </a:ln>
        </p:spPr>
      </p:pic>
      <p:sp>
        <p:nvSpPr>
          <p:cNvPr id="5" name="Rectangle 4">
            <a:extLst>
              <a:ext uri="{FF2B5EF4-FFF2-40B4-BE49-F238E27FC236}">
                <a16:creationId xmlns:a16="http://schemas.microsoft.com/office/drawing/2014/main" id="{BFC03AB8-0842-0683-8DFE-D37C031198EB}"/>
              </a:ext>
            </a:extLst>
          </p:cNvPr>
          <p:cNvSpPr/>
          <p:nvPr/>
        </p:nvSpPr>
        <p:spPr>
          <a:xfrm>
            <a:off x="1117600" y="4033520"/>
            <a:ext cx="2286000" cy="27432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2561637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9C2DD7-81A8-CC06-039E-A609545FB75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D8FF596-B49A-FF19-737E-6C7654BA4BF4}"/>
              </a:ext>
            </a:extLst>
          </p:cNvPr>
          <p:cNvSpPr>
            <a:spLocks noGrp="1"/>
          </p:cNvSpPr>
          <p:nvPr>
            <p:ph type="title"/>
          </p:nvPr>
        </p:nvSpPr>
        <p:spPr/>
        <p:txBody>
          <a:bodyPr/>
          <a:lstStyle/>
          <a:p>
            <a:r>
              <a:rPr lang="en-US" dirty="0"/>
              <a:t>Introduction</a:t>
            </a:r>
          </a:p>
        </p:txBody>
      </p:sp>
      <p:sp>
        <p:nvSpPr>
          <p:cNvPr id="9" name="Slide Number Placeholder 5">
            <a:extLst>
              <a:ext uri="{FF2B5EF4-FFF2-40B4-BE49-F238E27FC236}">
                <a16:creationId xmlns:a16="http://schemas.microsoft.com/office/drawing/2014/main" id="{CF2D27CB-BBD8-52B6-1011-FA013070BEA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dirty="0"/>
          </a:p>
        </p:txBody>
      </p:sp>
      <p:sp>
        <p:nvSpPr>
          <p:cNvPr id="11" name="Content Placeholder 10">
            <a:extLst>
              <a:ext uri="{FF2B5EF4-FFF2-40B4-BE49-F238E27FC236}">
                <a16:creationId xmlns:a16="http://schemas.microsoft.com/office/drawing/2014/main" id="{E24D94B9-C70D-A747-DD3F-552016DC3385}"/>
              </a:ext>
            </a:extLst>
          </p:cNvPr>
          <p:cNvSpPr>
            <a:spLocks noGrp="1"/>
          </p:cNvSpPr>
          <p:nvPr>
            <p:ph sz="quarter" idx="13"/>
          </p:nvPr>
        </p:nvSpPr>
        <p:spPr>
          <a:xfrm>
            <a:off x="370663" y="1131352"/>
            <a:ext cx="11335783" cy="5055334"/>
          </a:xfrm>
        </p:spPr>
        <p:txBody>
          <a:bodyPr/>
          <a:lstStyle/>
          <a:p>
            <a:r>
              <a:rPr lang="en-US" dirty="0"/>
              <a:t>Dedup and FRBR Work Together</a:t>
            </a:r>
          </a:p>
          <a:p>
            <a:pPr lvl="1"/>
            <a:r>
              <a:rPr lang="en-US" sz="1800" dirty="0"/>
              <a:t>The Dedup and FRBR matching processes are very similar, but the content of the keys is different. </a:t>
            </a:r>
          </a:p>
          <a:p>
            <a:pPr lvl="1"/>
            <a:r>
              <a:rPr lang="en-US" sz="1800" dirty="0"/>
              <a:t>The system first looks for duplicate records and then looks for FRBR groups. Because the Dedup ID is used as a key for the FRBR process, a record that is Deduped is also FRBRized.</a:t>
            </a:r>
          </a:p>
          <a:p>
            <a:pPr lvl="1"/>
            <a:endParaRPr lang="en-US" sz="1800" dirty="0"/>
          </a:p>
          <a:p>
            <a:r>
              <a:rPr lang="en-US" dirty="0"/>
              <a:t>Calculating the Keys</a:t>
            </a:r>
          </a:p>
          <a:p>
            <a:pPr lvl="1"/>
            <a:r>
              <a:rPr lang="en-US" sz="1800" dirty="0"/>
              <a:t>The Dedup and FRBR keys are used to determine whether records match and are generated from specific data elements from the bibliographic record and then combined into keys. </a:t>
            </a:r>
          </a:p>
          <a:p>
            <a:pPr lvl="1"/>
            <a:r>
              <a:rPr lang="en-US" sz="1800" dirty="0"/>
              <a:t>The key information in the MARC21 fields are mapped to the database in Primo VE and then the elements are combined to create the Dedup and FRBR keys.</a:t>
            </a:r>
          </a:p>
        </p:txBody>
      </p:sp>
    </p:spTree>
    <p:extLst>
      <p:ext uri="{BB962C8B-B14F-4D97-AF65-F5344CB8AC3E}">
        <p14:creationId xmlns:p14="http://schemas.microsoft.com/office/powerpoint/2010/main" val="9181440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1DCD6-BE8D-658F-2DC0-BEAF905E82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E852661-9A61-FCBA-3CC8-752D0A12C00A}"/>
              </a:ext>
            </a:extLst>
          </p:cNvPr>
          <p:cNvPicPr>
            <a:picLocks noChangeAspect="1"/>
          </p:cNvPicPr>
          <p:nvPr/>
        </p:nvPicPr>
        <p:blipFill>
          <a:blip r:embed="rId2"/>
          <a:stretch>
            <a:fillRect/>
          </a:stretch>
        </p:blipFill>
        <p:spPr>
          <a:xfrm>
            <a:off x="0" y="2411665"/>
            <a:ext cx="12192000" cy="2034670"/>
          </a:xfrm>
          <a:prstGeom prst="rect">
            <a:avLst/>
          </a:prstGeom>
          <a:ln>
            <a:solidFill>
              <a:schemeClr val="tx1"/>
            </a:solidFill>
          </a:ln>
        </p:spPr>
      </p:pic>
      <p:sp>
        <p:nvSpPr>
          <p:cNvPr id="10" name="Title 9">
            <a:extLst>
              <a:ext uri="{FF2B5EF4-FFF2-40B4-BE49-F238E27FC236}">
                <a16:creationId xmlns:a16="http://schemas.microsoft.com/office/drawing/2014/main" id="{C79BB31E-8FD1-91A5-C179-5CE8CBDE4C32}"/>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4F9A6E78-1E75-E748-B0C6-51620F88F63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90</a:t>
            </a:fld>
            <a:endParaRPr lang="en-GB" dirty="0"/>
          </a:p>
        </p:txBody>
      </p:sp>
      <p:sp>
        <p:nvSpPr>
          <p:cNvPr id="11" name="Content Placeholder 10">
            <a:extLst>
              <a:ext uri="{FF2B5EF4-FFF2-40B4-BE49-F238E27FC236}">
                <a16:creationId xmlns:a16="http://schemas.microsoft.com/office/drawing/2014/main" id="{9EF91EB2-44E6-388E-9153-378B263BD961}"/>
              </a:ext>
            </a:extLst>
          </p:cNvPr>
          <p:cNvSpPr>
            <a:spLocks noGrp="1"/>
          </p:cNvSpPr>
          <p:nvPr>
            <p:ph sz="quarter" idx="13"/>
          </p:nvPr>
        </p:nvSpPr>
        <p:spPr>
          <a:xfrm>
            <a:off x="370663" y="1131352"/>
            <a:ext cx="11335783" cy="1060046"/>
          </a:xfrm>
        </p:spPr>
        <p:txBody>
          <a:bodyPr/>
          <a:lstStyle/>
          <a:p>
            <a:r>
              <a:rPr lang="en-US" dirty="0"/>
              <a:t>We will choose the set with the titles for “Lean in : women, work, and the will to lead / Sheryl Sandberg.” </a:t>
            </a:r>
          </a:p>
          <a:p>
            <a:endParaRPr lang="en-US" dirty="0"/>
          </a:p>
        </p:txBody>
      </p:sp>
      <p:sp>
        <p:nvSpPr>
          <p:cNvPr id="5" name="Rectangle 4">
            <a:extLst>
              <a:ext uri="{FF2B5EF4-FFF2-40B4-BE49-F238E27FC236}">
                <a16:creationId xmlns:a16="http://schemas.microsoft.com/office/drawing/2014/main" id="{D0D793CA-621C-EF09-5D47-649923BA4672}"/>
              </a:ext>
            </a:extLst>
          </p:cNvPr>
          <p:cNvSpPr/>
          <p:nvPr/>
        </p:nvSpPr>
        <p:spPr>
          <a:xfrm>
            <a:off x="1107440" y="3989135"/>
            <a:ext cx="2834640" cy="4572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6662641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FF56E-7AB6-58DB-E890-8AF9FE5CA37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EF10927-5F95-5F65-C1E9-F02B35FC44A4}"/>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748C3C91-3AC2-07AB-84E8-CCB4FAD3B95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91</a:t>
            </a:fld>
            <a:endParaRPr lang="en-GB" dirty="0"/>
          </a:p>
        </p:txBody>
      </p:sp>
      <p:sp>
        <p:nvSpPr>
          <p:cNvPr id="11" name="Content Placeholder 10">
            <a:extLst>
              <a:ext uri="{FF2B5EF4-FFF2-40B4-BE49-F238E27FC236}">
                <a16:creationId xmlns:a16="http://schemas.microsoft.com/office/drawing/2014/main" id="{ED8E49CA-CD58-18CF-42FE-257D3AF98A65}"/>
              </a:ext>
            </a:extLst>
          </p:cNvPr>
          <p:cNvSpPr>
            <a:spLocks noGrp="1"/>
          </p:cNvSpPr>
          <p:nvPr>
            <p:ph sz="quarter" idx="13"/>
          </p:nvPr>
        </p:nvSpPr>
        <p:spPr>
          <a:xfrm>
            <a:off x="370663" y="1131352"/>
            <a:ext cx="11335783" cy="788888"/>
          </a:xfrm>
        </p:spPr>
        <p:txBody>
          <a:bodyPr/>
          <a:lstStyle/>
          <a:p>
            <a:r>
              <a:rPr lang="en-US" dirty="0"/>
              <a:t>We will choose “Yes” for both options “Precent FRBR is Discovery?” and “Prevent Dedup in Discovery?” </a:t>
            </a:r>
          </a:p>
          <a:p>
            <a:pPr marL="0" indent="0">
              <a:buNone/>
            </a:pPr>
            <a:endParaRPr lang="en-US" dirty="0"/>
          </a:p>
        </p:txBody>
      </p:sp>
      <p:pic>
        <p:nvPicPr>
          <p:cNvPr id="3" name="Picture 2">
            <a:extLst>
              <a:ext uri="{FF2B5EF4-FFF2-40B4-BE49-F238E27FC236}">
                <a16:creationId xmlns:a16="http://schemas.microsoft.com/office/drawing/2014/main" id="{6BB4C122-B6F1-9DAC-674B-2E9A07764E23}"/>
              </a:ext>
            </a:extLst>
          </p:cNvPr>
          <p:cNvPicPr>
            <a:picLocks noChangeAspect="1"/>
          </p:cNvPicPr>
          <p:nvPr/>
        </p:nvPicPr>
        <p:blipFill>
          <a:blip r:embed="rId2"/>
          <a:stretch>
            <a:fillRect/>
          </a:stretch>
        </p:blipFill>
        <p:spPr>
          <a:xfrm>
            <a:off x="0" y="2579425"/>
            <a:ext cx="12192000" cy="1699150"/>
          </a:xfrm>
          <a:prstGeom prst="rect">
            <a:avLst/>
          </a:prstGeom>
          <a:ln>
            <a:solidFill>
              <a:schemeClr val="tx1"/>
            </a:solidFill>
          </a:ln>
        </p:spPr>
      </p:pic>
      <p:sp>
        <p:nvSpPr>
          <p:cNvPr id="4" name="Rectangle 3">
            <a:extLst>
              <a:ext uri="{FF2B5EF4-FFF2-40B4-BE49-F238E27FC236}">
                <a16:creationId xmlns:a16="http://schemas.microsoft.com/office/drawing/2014/main" id="{3FC4025C-98A4-F475-2638-0D43A0E5380D}"/>
              </a:ext>
            </a:extLst>
          </p:cNvPr>
          <p:cNvSpPr/>
          <p:nvPr/>
        </p:nvSpPr>
        <p:spPr>
          <a:xfrm>
            <a:off x="111760" y="3429000"/>
            <a:ext cx="2143760" cy="392071"/>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5" name="Rectangle 4">
            <a:extLst>
              <a:ext uri="{FF2B5EF4-FFF2-40B4-BE49-F238E27FC236}">
                <a16:creationId xmlns:a16="http://schemas.microsoft.com/office/drawing/2014/main" id="{336FBD56-3BB8-C611-7A88-5715F190E9FD}"/>
              </a:ext>
            </a:extLst>
          </p:cNvPr>
          <p:cNvSpPr/>
          <p:nvPr/>
        </p:nvSpPr>
        <p:spPr>
          <a:xfrm>
            <a:off x="111760" y="3815080"/>
            <a:ext cx="2143760" cy="392071"/>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21931402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C07D1-1AC5-331D-4168-8EA286F7A7E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4894706-75B7-AAF3-A45E-7D98E10F8B50}"/>
              </a:ext>
            </a:extLst>
          </p:cNvPr>
          <p:cNvPicPr>
            <a:picLocks noChangeAspect="1"/>
          </p:cNvPicPr>
          <p:nvPr/>
        </p:nvPicPr>
        <p:blipFill>
          <a:blip r:embed="rId2"/>
          <a:stretch>
            <a:fillRect/>
          </a:stretch>
        </p:blipFill>
        <p:spPr>
          <a:xfrm>
            <a:off x="0" y="2910547"/>
            <a:ext cx="12192000" cy="1036906"/>
          </a:xfrm>
          <a:prstGeom prst="rect">
            <a:avLst/>
          </a:prstGeom>
          <a:ln>
            <a:solidFill>
              <a:schemeClr val="tx1"/>
            </a:solidFill>
          </a:ln>
        </p:spPr>
      </p:pic>
      <p:sp>
        <p:nvSpPr>
          <p:cNvPr id="10" name="Title 9">
            <a:extLst>
              <a:ext uri="{FF2B5EF4-FFF2-40B4-BE49-F238E27FC236}">
                <a16:creationId xmlns:a16="http://schemas.microsoft.com/office/drawing/2014/main" id="{DABD0EFF-F65D-C8B9-661D-BE54B1D115AE}"/>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B8CA18FE-0036-F222-464D-C9124863557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92</a:t>
            </a:fld>
            <a:endParaRPr lang="en-GB" dirty="0"/>
          </a:p>
        </p:txBody>
      </p:sp>
      <p:sp>
        <p:nvSpPr>
          <p:cNvPr id="11" name="Content Placeholder 10">
            <a:extLst>
              <a:ext uri="{FF2B5EF4-FFF2-40B4-BE49-F238E27FC236}">
                <a16:creationId xmlns:a16="http://schemas.microsoft.com/office/drawing/2014/main" id="{E94BE08E-4EEB-45F3-C3BA-26F0C2E334AC}"/>
              </a:ext>
            </a:extLst>
          </p:cNvPr>
          <p:cNvSpPr>
            <a:spLocks noGrp="1"/>
          </p:cNvSpPr>
          <p:nvPr>
            <p:ph sz="quarter" idx="13"/>
          </p:nvPr>
        </p:nvSpPr>
        <p:spPr>
          <a:xfrm>
            <a:off x="370663" y="1131352"/>
            <a:ext cx="11335783" cy="788888"/>
          </a:xfrm>
        </p:spPr>
        <p:txBody>
          <a:bodyPr/>
          <a:lstStyle/>
          <a:p>
            <a:r>
              <a:rPr lang="en-US" dirty="0"/>
              <a:t>The job has successfully completed.</a:t>
            </a:r>
          </a:p>
          <a:p>
            <a:pPr marL="0" indent="0">
              <a:buNone/>
            </a:pPr>
            <a:endParaRPr lang="en-US" dirty="0"/>
          </a:p>
        </p:txBody>
      </p:sp>
      <p:sp>
        <p:nvSpPr>
          <p:cNvPr id="4" name="Rectangle 3">
            <a:extLst>
              <a:ext uri="{FF2B5EF4-FFF2-40B4-BE49-F238E27FC236}">
                <a16:creationId xmlns:a16="http://schemas.microsoft.com/office/drawing/2014/main" id="{B2DEF790-0803-25EB-9139-EE1F84ED0DAD}"/>
              </a:ext>
            </a:extLst>
          </p:cNvPr>
          <p:cNvSpPr/>
          <p:nvPr/>
        </p:nvSpPr>
        <p:spPr>
          <a:xfrm>
            <a:off x="1635760" y="3367129"/>
            <a:ext cx="3291839" cy="580324"/>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5" name="Rectangle 4">
            <a:extLst>
              <a:ext uri="{FF2B5EF4-FFF2-40B4-BE49-F238E27FC236}">
                <a16:creationId xmlns:a16="http://schemas.microsoft.com/office/drawing/2014/main" id="{70DA7C56-AD6B-9AFE-E0C6-09D909722603}"/>
              </a:ext>
            </a:extLst>
          </p:cNvPr>
          <p:cNvSpPr/>
          <p:nvPr/>
        </p:nvSpPr>
        <p:spPr>
          <a:xfrm>
            <a:off x="8412480" y="3490872"/>
            <a:ext cx="1625600" cy="3302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42800421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F65AC-BD58-5E90-55C9-5B94057B07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8E892F-6C86-474E-54FD-7B4F363B74B7}"/>
              </a:ext>
            </a:extLst>
          </p:cNvPr>
          <p:cNvPicPr>
            <a:picLocks noChangeAspect="1"/>
          </p:cNvPicPr>
          <p:nvPr/>
        </p:nvPicPr>
        <p:blipFill>
          <a:blip r:embed="rId2"/>
          <a:stretch>
            <a:fillRect/>
          </a:stretch>
        </p:blipFill>
        <p:spPr>
          <a:xfrm>
            <a:off x="1762760" y="2078262"/>
            <a:ext cx="8666480" cy="4270091"/>
          </a:xfrm>
          <a:prstGeom prst="rect">
            <a:avLst/>
          </a:prstGeom>
          <a:ln>
            <a:solidFill>
              <a:schemeClr val="tx1"/>
            </a:solidFill>
          </a:ln>
        </p:spPr>
      </p:pic>
      <p:sp>
        <p:nvSpPr>
          <p:cNvPr id="10" name="Title 9">
            <a:extLst>
              <a:ext uri="{FF2B5EF4-FFF2-40B4-BE49-F238E27FC236}">
                <a16:creationId xmlns:a16="http://schemas.microsoft.com/office/drawing/2014/main" id="{FF2A2817-6E9D-0827-9ED4-46BCCACDE6E0}"/>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2E3AC42F-51AE-8C6C-A4FA-7B5B652F5D68}"/>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93</a:t>
            </a:fld>
            <a:endParaRPr lang="en-GB" dirty="0"/>
          </a:p>
        </p:txBody>
      </p:sp>
      <p:sp>
        <p:nvSpPr>
          <p:cNvPr id="11" name="Content Placeholder 10">
            <a:extLst>
              <a:ext uri="{FF2B5EF4-FFF2-40B4-BE49-F238E27FC236}">
                <a16:creationId xmlns:a16="http://schemas.microsoft.com/office/drawing/2014/main" id="{A7B860D2-AB50-F385-E1D1-0FC3B7271F4F}"/>
              </a:ext>
            </a:extLst>
          </p:cNvPr>
          <p:cNvSpPr>
            <a:spLocks noGrp="1"/>
          </p:cNvSpPr>
          <p:nvPr>
            <p:ph sz="quarter" idx="13"/>
          </p:nvPr>
        </p:nvSpPr>
        <p:spPr>
          <a:xfrm>
            <a:off x="370663" y="1131352"/>
            <a:ext cx="11335783" cy="788888"/>
          </a:xfrm>
        </p:spPr>
        <p:txBody>
          <a:bodyPr/>
          <a:lstStyle/>
          <a:p>
            <a:r>
              <a:rPr lang="en-US" dirty="0"/>
              <a:t>Now if we search Primo for title “Lean in : women, work, and the will to lead / Sheryl Sandberg.” it is no longer FRBRized (because the job suppressed the FRBRization for these records</a:t>
            </a:r>
          </a:p>
          <a:p>
            <a:pPr marL="0" indent="0">
              <a:buNone/>
            </a:pPr>
            <a:endParaRPr lang="en-US" dirty="0"/>
          </a:p>
        </p:txBody>
      </p:sp>
      <p:sp>
        <p:nvSpPr>
          <p:cNvPr id="4" name="Rectangle 3">
            <a:extLst>
              <a:ext uri="{FF2B5EF4-FFF2-40B4-BE49-F238E27FC236}">
                <a16:creationId xmlns:a16="http://schemas.microsoft.com/office/drawing/2014/main" id="{6B31E30C-47A6-20B2-4536-6884BED8AA16}"/>
              </a:ext>
            </a:extLst>
          </p:cNvPr>
          <p:cNvSpPr/>
          <p:nvPr/>
        </p:nvSpPr>
        <p:spPr>
          <a:xfrm>
            <a:off x="3667761" y="2078262"/>
            <a:ext cx="3119120" cy="390618"/>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5" name="Rectangle 4">
            <a:extLst>
              <a:ext uri="{FF2B5EF4-FFF2-40B4-BE49-F238E27FC236}">
                <a16:creationId xmlns:a16="http://schemas.microsoft.com/office/drawing/2014/main" id="{0F59846A-A7BD-5F86-2531-111ECD967802}"/>
              </a:ext>
            </a:extLst>
          </p:cNvPr>
          <p:cNvSpPr/>
          <p:nvPr/>
        </p:nvSpPr>
        <p:spPr>
          <a:xfrm>
            <a:off x="2641600" y="4031068"/>
            <a:ext cx="1971040" cy="236132"/>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7" name="Rectangle 6">
            <a:extLst>
              <a:ext uri="{FF2B5EF4-FFF2-40B4-BE49-F238E27FC236}">
                <a16:creationId xmlns:a16="http://schemas.microsoft.com/office/drawing/2014/main" id="{793FA112-27F3-2CB4-D428-801D1EBEC2EC}"/>
              </a:ext>
            </a:extLst>
          </p:cNvPr>
          <p:cNvSpPr/>
          <p:nvPr/>
        </p:nvSpPr>
        <p:spPr>
          <a:xfrm>
            <a:off x="2641600" y="5250268"/>
            <a:ext cx="1971040" cy="236132"/>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15212664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8B1C0-E9D5-1819-F64E-16A85A7A1A0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B618DD2-9903-E0D4-5187-AB3726B567A6}"/>
              </a:ext>
            </a:extLst>
          </p:cNvPr>
          <p:cNvPicPr>
            <a:picLocks noChangeAspect="1"/>
          </p:cNvPicPr>
          <p:nvPr/>
        </p:nvPicPr>
        <p:blipFill>
          <a:blip r:embed="rId2"/>
          <a:stretch>
            <a:fillRect/>
          </a:stretch>
        </p:blipFill>
        <p:spPr>
          <a:xfrm>
            <a:off x="0" y="1973867"/>
            <a:ext cx="12192000" cy="3743386"/>
          </a:xfrm>
          <a:prstGeom prst="rect">
            <a:avLst/>
          </a:prstGeom>
          <a:ln>
            <a:solidFill>
              <a:schemeClr val="tx1"/>
            </a:solidFill>
          </a:ln>
        </p:spPr>
      </p:pic>
      <p:sp>
        <p:nvSpPr>
          <p:cNvPr id="10" name="Title 9">
            <a:extLst>
              <a:ext uri="{FF2B5EF4-FFF2-40B4-BE49-F238E27FC236}">
                <a16:creationId xmlns:a16="http://schemas.microsoft.com/office/drawing/2014/main" id="{B46CDE2C-3629-3926-6875-50658CC2E7B6}"/>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4A810A95-C32A-CC07-29A4-8C5E511ED7D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94</a:t>
            </a:fld>
            <a:endParaRPr lang="en-GB" dirty="0"/>
          </a:p>
        </p:txBody>
      </p:sp>
      <p:sp>
        <p:nvSpPr>
          <p:cNvPr id="11" name="Content Placeholder 10">
            <a:extLst>
              <a:ext uri="{FF2B5EF4-FFF2-40B4-BE49-F238E27FC236}">
                <a16:creationId xmlns:a16="http://schemas.microsoft.com/office/drawing/2014/main" id="{C4C63101-8320-C47D-8BE9-0E3AA651B7FB}"/>
              </a:ext>
            </a:extLst>
          </p:cNvPr>
          <p:cNvSpPr>
            <a:spLocks noGrp="1"/>
          </p:cNvSpPr>
          <p:nvPr>
            <p:ph sz="quarter" idx="13"/>
          </p:nvPr>
        </p:nvSpPr>
        <p:spPr>
          <a:xfrm>
            <a:off x="370663" y="1131352"/>
            <a:ext cx="11335783" cy="788888"/>
          </a:xfrm>
        </p:spPr>
        <p:txBody>
          <a:bodyPr/>
          <a:lstStyle/>
          <a:p>
            <a:r>
              <a:rPr lang="en-US" dirty="0"/>
              <a:t>However, title “Outrageous acts and everyday rebellions / Gloria Steinem.” is still FRBRized because it was not in a set on which the job “Prevent FRBR and/or Dedup in Discovery” was run.</a:t>
            </a:r>
          </a:p>
          <a:p>
            <a:pPr marL="0" indent="0">
              <a:buNone/>
            </a:pPr>
            <a:endParaRPr lang="en-US" dirty="0"/>
          </a:p>
        </p:txBody>
      </p:sp>
      <p:sp>
        <p:nvSpPr>
          <p:cNvPr id="4" name="Rectangle 3">
            <a:extLst>
              <a:ext uri="{FF2B5EF4-FFF2-40B4-BE49-F238E27FC236}">
                <a16:creationId xmlns:a16="http://schemas.microsoft.com/office/drawing/2014/main" id="{41A94FCC-C0B1-EBFA-5A84-CFBD2CAC8F78}"/>
              </a:ext>
            </a:extLst>
          </p:cNvPr>
          <p:cNvSpPr/>
          <p:nvPr/>
        </p:nvSpPr>
        <p:spPr>
          <a:xfrm>
            <a:off x="233680" y="2116729"/>
            <a:ext cx="4886959" cy="390618"/>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5" name="Rectangle 4">
            <a:extLst>
              <a:ext uri="{FF2B5EF4-FFF2-40B4-BE49-F238E27FC236}">
                <a16:creationId xmlns:a16="http://schemas.microsoft.com/office/drawing/2014/main" id="{CF0B0C15-A61F-26CD-2319-40891101744F}"/>
              </a:ext>
            </a:extLst>
          </p:cNvPr>
          <p:cNvSpPr/>
          <p:nvPr/>
        </p:nvSpPr>
        <p:spPr>
          <a:xfrm>
            <a:off x="1036320" y="5213482"/>
            <a:ext cx="3119120" cy="390618"/>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685389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B3333-C58F-0DBA-9091-749A8C45E5D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04D415-9251-5A95-CC4E-80A433F08BBD}"/>
              </a:ext>
            </a:extLst>
          </p:cNvPr>
          <p:cNvPicPr>
            <a:picLocks noChangeAspect="1"/>
          </p:cNvPicPr>
          <p:nvPr/>
        </p:nvPicPr>
        <p:blipFill>
          <a:blip r:embed="rId2"/>
          <a:stretch>
            <a:fillRect/>
          </a:stretch>
        </p:blipFill>
        <p:spPr>
          <a:xfrm>
            <a:off x="0" y="1972885"/>
            <a:ext cx="12192000" cy="4090790"/>
          </a:xfrm>
          <a:prstGeom prst="rect">
            <a:avLst/>
          </a:prstGeom>
          <a:ln>
            <a:solidFill>
              <a:schemeClr val="tx1"/>
            </a:solidFill>
          </a:ln>
        </p:spPr>
      </p:pic>
      <p:sp>
        <p:nvSpPr>
          <p:cNvPr id="10" name="Title 9">
            <a:extLst>
              <a:ext uri="{FF2B5EF4-FFF2-40B4-BE49-F238E27FC236}">
                <a16:creationId xmlns:a16="http://schemas.microsoft.com/office/drawing/2014/main" id="{B60ADAC1-F2B8-2CC5-B664-EB4FEEA94127}"/>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A2FC4C6C-3A08-4838-9480-D8ED2598982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95</a:t>
            </a:fld>
            <a:endParaRPr lang="en-GB" dirty="0"/>
          </a:p>
        </p:txBody>
      </p:sp>
      <p:sp>
        <p:nvSpPr>
          <p:cNvPr id="11" name="Content Placeholder 10">
            <a:extLst>
              <a:ext uri="{FF2B5EF4-FFF2-40B4-BE49-F238E27FC236}">
                <a16:creationId xmlns:a16="http://schemas.microsoft.com/office/drawing/2014/main" id="{9F3E6F9A-DCBC-8CBC-74F8-5D5B43300684}"/>
              </a:ext>
            </a:extLst>
          </p:cNvPr>
          <p:cNvSpPr>
            <a:spLocks noGrp="1"/>
          </p:cNvSpPr>
          <p:nvPr>
            <p:ph sz="quarter" idx="13"/>
          </p:nvPr>
        </p:nvSpPr>
        <p:spPr>
          <a:xfrm>
            <a:off x="370663" y="1131352"/>
            <a:ext cx="11335783" cy="788888"/>
          </a:xfrm>
        </p:spPr>
        <p:txBody>
          <a:bodyPr/>
          <a:lstStyle/>
          <a:p>
            <a:r>
              <a:rPr lang="en-US" dirty="0"/>
              <a:t>Further, if we run the “Dedup and FRBR Test Utility” on the records for title “Lean in : women, work, and the will to lead / Sheryl Sandberg.” we see that they are suppressed for FRBRization.</a:t>
            </a:r>
          </a:p>
          <a:p>
            <a:pPr marL="0" indent="0">
              <a:buNone/>
            </a:pPr>
            <a:endParaRPr lang="en-US" dirty="0"/>
          </a:p>
        </p:txBody>
      </p:sp>
      <p:sp>
        <p:nvSpPr>
          <p:cNvPr id="4" name="Rectangle 3">
            <a:extLst>
              <a:ext uri="{FF2B5EF4-FFF2-40B4-BE49-F238E27FC236}">
                <a16:creationId xmlns:a16="http://schemas.microsoft.com/office/drawing/2014/main" id="{89667FF5-63D9-CF32-BF47-DDE132E77748}"/>
              </a:ext>
            </a:extLst>
          </p:cNvPr>
          <p:cNvSpPr/>
          <p:nvPr/>
        </p:nvSpPr>
        <p:spPr>
          <a:xfrm>
            <a:off x="152400" y="3822970"/>
            <a:ext cx="3119121" cy="728709"/>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1951859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00881-1851-4794-0873-347C8BBCB7B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81B13F8-8CCB-87D7-8DD1-D62A41517C20}"/>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5C5AD30C-97F7-6388-1816-C20DAAD34541}"/>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96</a:t>
            </a:fld>
            <a:endParaRPr lang="en-GB" dirty="0"/>
          </a:p>
        </p:txBody>
      </p:sp>
      <p:sp>
        <p:nvSpPr>
          <p:cNvPr id="11" name="Content Placeholder 10">
            <a:extLst>
              <a:ext uri="{FF2B5EF4-FFF2-40B4-BE49-F238E27FC236}">
                <a16:creationId xmlns:a16="http://schemas.microsoft.com/office/drawing/2014/main" id="{DA8CE5ED-FEFB-DF64-4F5E-03C108FCAAD5}"/>
              </a:ext>
            </a:extLst>
          </p:cNvPr>
          <p:cNvSpPr>
            <a:spLocks noGrp="1"/>
          </p:cNvSpPr>
          <p:nvPr>
            <p:ph sz="quarter" idx="13"/>
          </p:nvPr>
        </p:nvSpPr>
        <p:spPr>
          <a:xfrm>
            <a:off x="370663" y="1131352"/>
            <a:ext cx="11335783" cy="788888"/>
          </a:xfrm>
        </p:spPr>
        <p:txBody>
          <a:bodyPr/>
          <a:lstStyle/>
          <a:p>
            <a:r>
              <a:rPr lang="en-US" dirty="0"/>
              <a:t>If we want to unsuppress the records from FRBRization we can again run the job “Prevent FRBR and/or Dedup in Discovery” on the same set and this time choose “No” for both options “Precent FRBR is Discovery?” and “Prevent Dedup in Discovery?” </a:t>
            </a:r>
          </a:p>
          <a:p>
            <a:endParaRPr lang="en-US" dirty="0"/>
          </a:p>
          <a:p>
            <a:pPr marL="0" indent="0">
              <a:buNone/>
            </a:pPr>
            <a:endParaRPr lang="en-US" dirty="0"/>
          </a:p>
        </p:txBody>
      </p:sp>
      <p:pic>
        <p:nvPicPr>
          <p:cNvPr id="5" name="Picture 4">
            <a:extLst>
              <a:ext uri="{FF2B5EF4-FFF2-40B4-BE49-F238E27FC236}">
                <a16:creationId xmlns:a16="http://schemas.microsoft.com/office/drawing/2014/main" id="{5CFE0059-6D4D-0AA4-A4BC-B8477AA246A1}"/>
              </a:ext>
            </a:extLst>
          </p:cNvPr>
          <p:cNvPicPr>
            <a:picLocks noChangeAspect="1"/>
          </p:cNvPicPr>
          <p:nvPr/>
        </p:nvPicPr>
        <p:blipFill>
          <a:blip r:embed="rId2"/>
          <a:stretch>
            <a:fillRect/>
          </a:stretch>
        </p:blipFill>
        <p:spPr>
          <a:xfrm>
            <a:off x="0" y="2554689"/>
            <a:ext cx="12192000" cy="1748621"/>
          </a:xfrm>
          <a:prstGeom prst="rect">
            <a:avLst/>
          </a:prstGeom>
          <a:ln>
            <a:solidFill>
              <a:schemeClr val="tx1"/>
            </a:solidFill>
          </a:ln>
        </p:spPr>
      </p:pic>
      <p:sp>
        <p:nvSpPr>
          <p:cNvPr id="6" name="Rectangle 5">
            <a:extLst>
              <a:ext uri="{FF2B5EF4-FFF2-40B4-BE49-F238E27FC236}">
                <a16:creationId xmlns:a16="http://schemas.microsoft.com/office/drawing/2014/main" id="{3C2FEBE8-E607-8292-7770-317D2A95C2D6}"/>
              </a:ext>
            </a:extLst>
          </p:cNvPr>
          <p:cNvSpPr/>
          <p:nvPr/>
        </p:nvSpPr>
        <p:spPr>
          <a:xfrm>
            <a:off x="111760" y="3429000"/>
            <a:ext cx="2143760" cy="392071"/>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7" name="Rectangle 6">
            <a:extLst>
              <a:ext uri="{FF2B5EF4-FFF2-40B4-BE49-F238E27FC236}">
                <a16:creationId xmlns:a16="http://schemas.microsoft.com/office/drawing/2014/main" id="{4E7263A6-5B22-4286-5E45-3D5E1434C657}"/>
              </a:ext>
            </a:extLst>
          </p:cNvPr>
          <p:cNvSpPr/>
          <p:nvPr/>
        </p:nvSpPr>
        <p:spPr>
          <a:xfrm>
            <a:off x="111760" y="3815080"/>
            <a:ext cx="2143760" cy="392071"/>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29175147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4507D-B5E4-15B2-A83E-37D5AFF8F3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8D5547C-873F-F2E1-C380-4753F40C88F1}"/>
              </a:ext>
            </a:extLst>
          </p:cNvPr>
          <p:cNvPicPr>
            <a:picLocks noChangeAspect="1"/>
          </p:cNvPicPr>
          <p:nvPr/>
        </p:nvPicPr>
        <p:blipFill>
          <a:blip r:embed="rId2"/>
          <a:stretch>
            <a:fillRect/>
          </a:stretch>
        </p:blipFill>
        <p:spPr>
          <a:xfrm>
            <a:off x="0" y="2860205"/>
            <a:ext cx="12192000" cy="1137590"/>
          </a:xfrm>
          <a:prstGeom prst="rect">
            <a:avLst/>
          </a:prstGeom>
          <a:ln>
            <a:solidFill>
              <a:schemeClr val="tx1"/>
            </a:solidFill>
          </a:ln>
        </p:spPr>
      </p:pic>
      <p:sp>
        <p:nvSpPr>
          <p:cNvPr id="10" name="Title 9">
            <a:extLst>
              <a:ext uri="{FF2B5EF4-FFF2-40B4-BE49-F238E27FC236}">
                <a16:creationId xmlns:a16="http://schemas.microsoft.com/office/drawing/2014/main" id="{4DF65C62-E2EE-723C-DA7A-387728F6A7A6}"/>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78266C72-1C5C-AFDC-B9FC-A1A76C6BB0E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97</a:t>
            </a:fld>
            <a:endParaRPr lang="en-GB" dirty="0"/>
          </a:p>
        </p:txBody>
      </p:sp>
      <p:sp>
        <p:nvSpPr>
          <p:cNvPr id="11" name="Content Placeholder 10">
            <a:extLst>
              <a:ext uri="{FF2B5EF4-FFF2-40B4-BE49-F238E27FC236}">
                <a16:creationId xmlns:a16="http://schemas.microsoft.com/office/drawing/2014/main" id="{539F123C-F002-0C92-F198-BEA782C1DEF0}"/>
              </a:ext>
            </a:extLst>
          </p:cNvPr>
          <p:cNvSpPr>
            <a:spLocks noGrp="1"/>
          </p:cNvSpPr>
          <p:nvPr>
            <p:ph sz="quarter" idx="13"/>
          </p:nvPr>
        </p:nvSpPr>
        <p:spPr>
          <a:xfrm>
            <a:off x="370663" y="1131352"/>
            <a:ext cx="11335783" cy="788888"/>
          </a:xfrm>
        </p:spPr>
        <p:txBody>
          <a:bodyPr/>
          <a:lstStyle/>
          <a:p>
            <a:r>
              <a:rPr lang="en-US" dirty="0"/>
              <a:t>The job “Prevent FRBR and/or Dedup in Discovery” has completed after we chose “No” for both options “Precent FRBR is Discovery?” and “Prevent Dedup in Discovery?” </a:t>
            </a:r>
          </a:p>
          <a:p>
            <a:endParaRPr lang="en-US" dirty="0"/>
          </a:p>
          <a:p>
            <a:pPr marL="0" indent="0">
              <a:buNone/>
            </a:pPr>
            <a:endParaRPr lang="en-US" dirty="0"/>
          </a:p>
        </p:txBody>
      </p:sp>
      <p:sp>
        <p:nvSpPr>
          <p:cNvPr id="6" name="Rectangle 5">
            <a:extLst>
              <a:ext uri="{FF2B5EF4-FFF2-40B4-BE49-F238E27FC236}">
                <a16:creationId xmlns:a16="http://schemas.microsoft.com/office/drawing/2014/main" id="{9E33E9CF-0EBF-CE18-6505-470ABA870467}"/>
              </a:ext>
            </a:extLst>
          </p:cNvPr>
          <p:cNvSpPr/>
          <p:nvPr/>
        </p:nvSpPr>
        <p:spPr>
          <a:xfrm>
            <a:off x="1757680" y="3327400"/>
            <a:ext cx="3230880" cy="58420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7" name="Rectangle 6">
            <a:extLst>
              <a:ext uri="{FF2B5EF4-FFF2-40B4-BE49-F238E27FC236}">
                <a16:creationId xmlns:a16="http://schemas.microsoft.com/office/drawing/2014/main" id="{C0741E90-106B-5BCE-F722-22B4116DDBD8}"/>
              </a:ext>
            </a:extLst>
          </p:cNvPr>
          <p:cNvSpPr/>
          <p:nvPr/>
        </p:nvSpPr>
        <p:spPr>
          <a:xfrm>
            <a:off x="8473440" y="3429000"/>
            <a:ext cx="1493520" cy="392071"/>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485301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96B7A-A61F-8D4B-65DE-427374FEF98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53AF164-DF8E-2FF8-419F-3AAF7028A305}"/>
              </a:ext>
            </a:extLst>
          </p:cNvPr>
          <p:cNvPicPr>
            <a:picLocks noChangeAspect="1"/>
          </p:cNvPicPr>
          <p:nvPr/>
        </p:nvPicPr>
        <p:blipFill>
          <a:blip r:embed="rId2"/>
          <a:stretch>
            <a:fillRect/>
          </a:stretch>
        </p:blipFill>
        <p:spPr>
          <a:xfrm>
            <a:off x="0" y="1822977"/>
            <a:ext cx="12192000" cy="4431245"/>
          </a:xfrm>
          <a:prstGeom prst="rect">
            <a:avLst/>
          </a:prstGeom>
          <a:ln>
            <a:solidFill>
              <a:schemeClr val="tx1"/>
            </a:solidFill>
          </a:ln>
        </p:spPr>
      </p:pic>
      <p:sp>
        <p:nvSpPr>
          <p:cNvPr id="10" name="Title 9">
            <a:extLst>
              <a:ext uri="{FF2B5EF4-FFF2-40B4-BE49-F238E27FC236}">
                <a16:creationId xmlns:a16="http://schemas.microsoft.com/office/drawing/2014/main" id="{1421A18E-65C4-C46B-EC21-FC694BCF6C95}"/>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19B59772-082B-C7BE-BFAE-0F3FAEC790D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98</a:t>
            </a:fld>
            <a:endParaRPr lang="en-GB" dirty="0"/>
          </a:p>
        </p:txBody>
      </p:sp>
      <p:sp>
        <p:nvSpPr>
          <p:cNvPr id="11" name="Content Placeholder 10">
            <a:extLst>
              <a:ext uri="{FF2B5EF4-FFF2-40B4-BE49-F238E27FC236}">
                <a16:creationId xmlns:a16="http://schemas.microsoft.com/office/drawing/2014/main" id="{38C8475E-B098-9AC3-899C-5E8BC4120A90}"/>
              </a:ext>
            </a:extLst>
          </p:cNvPr>
          <p:cNvSpPr>
            <a:spLocks noGrp="1"/>
          </p:cNvSpPr>
          <p:nvPr>
            <p:ph sz="quarter" idx="13"/>
          </p:nvPr>
        </p:nvSpPr>
        <p:spPr>
          <a:xfrm>
            <a:off x="370663" y="1131352"/>
            <a:ext cx="11335783" cy="788888"/>
          </a:xfrm>
        </p:spPr>
        <p:txBody>
          <a:bodyPr/>
          <a:lstStyle/>
          <a:p>
            <a:r>
              <a:rPr lang="en-US" dirty="0"/>
              <a:t>Now if we run the “Dedup and FRBR Test Utility” on the records for title “Lean in : women, work, and the will to lead / Sheryl Sandberg.” we see that they are </a:t>
            </a:r>
            <a:r>
              <a:rPr lang="en-US" b="1" dirty="0"/>
              <a:t>no longer suppressed</a:t>
            </a:r>
            <a:r>
              <a:rPr lang="en-US" dirty="0"/>
              <a:t> for FRBRization.</a:t>
            </a:r>
          </a:p>
          <a:p>
            <a:pPr marL="0" indent="0">
              <a:buNone/>
            </a:pPr>
            <a:endParaRPr lang="en-US" dirty="0"/>
          </a:p>
        </p:txBody>
      </p:sp>
      <p:sp>
        <p:nvSpPr>
          <p:cNvPr id="4" name="Rectangle 3">
            <a:extLst>
              <a:ext uri="{FF2B5EF4-FFF2-40B4-BE49-F238E27FC236}">
                <a16:creationId xmlns:a16="http://schemas.microsoft.com/office/drawing/2014/main" id="{2B744E1B-F9AF-C78A-5DBF-DA9D8879197D}"/>
              </a:ext>
            </a:extLst>
          </p:cNvPr>
          <p:cNvSpPr/>
          <p:nvPr/>
        </p:nvSpPr>
        <p:spPr>
          <a:xfrm>
            <a:off x="152400" y="3711211"/>
            <a:ext cx="3119121" cy="342630"/>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18844518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DA05-83DE-D7AE-6866-E71516A2C3C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B5C139B-CF72-516E-B0D2-D86142BDA2E8}"/>
              </a:ext>
            </a:extLst>
          </p:cNvPr>
          <p:cNvPicPr>
            <a:picLocks noChangeAspect="1"/>
          </p:cNvPicPr>
          <p:nvPr/>
        </p:nvPicPr>
        <p:blipFill>
          <a:blip r:embed="rId2"/>
          <a:stretch>
            <a:fillRect/>
          </a:stretch>
        </p:blipFill>
        <p:spPr>
          <a:xfrm>
            <a:off x="0" y="1818747"/>
            <a:ext cx="12192000" cy="3784927"/>
          </a:xfrm>
          <a:prstGeom prst="rect">
            <a:avLst/>
          </a:prstGeom>
          <a:ln>
            <a:solidFill>
              <a:schemeClr val="tx1"/>
            </a:solidFill>
          </a:ln>
        </p:spPr>
      </p:pic>
      <p:sp>
        <p:nvSpPr>
          <p:cNvPr id="10" name="Title 9">
            <a:extLst>
              <a:ext uri="{FF2B5EF4-FFF2-40B4-BE49-F238E27FC236}">
                <a16:creationId xmlns:a16="http://schemas.microsoft.com/office/drawing/2014/main" id="{D1430B80-7403-6A8A-C25D-FAAD539D9C45}"/>
              </a:ext>
            </a:extLst>
          </p:cNvPr>
          <p:cNvSpPr>
            <a:spLocks noGrp="1"/>
          </p:cNvSpPr>
          <p:nvPr>
            <p:ph type="title"/>
          </p:nvPr>
        </p:nvSpPr>
        <p:spPr/>
        <p:txBody>
          <a:bodyPr/>
          <a:lstStyle/>
          <a:p>
            <a:r>
              <a:rPr lang="en-US" dirty="0"/>
              <a:t>Disabling the Dedup and FRBRization for specific records</a:t>
            </a:r>
          </a:p>
        </p:txBody>
      </p:sp>
      <p:sp>
        <p:nvSpPr>
          <p:cNvPr id="9" name="Slide Number Placeholder 5">
            <a:extLst>
              <a:ext uri="{FF2B5EF4-FFF2-40B4-BE49-F238E27FC236}">
                <a16:creationId xmlns:a16="http://schemas.microsoft.com/office/drawing/2014/main" id="{4D9339E3-C254-7DD4-DE13-4EE5DEBE203F}"/>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99</a:t>
            </a:fld>
            <a:endParaRPr lang="en-GB" dirty="0"/>
          </a:p>
        </p:txBody>
      </p:sp>
      <p:sp>
        <p:nvSpPr>
          <p:cNvPr id="11" name="Content Placeholder 10">
            <a:extLst>
              <a:ext uri="{FF2B5EF4-FFF2-40B4-BE49-F238E27FC236}">
                <a16:creationId xmlns:a16="http://schemas.microsoft.com/office/drawing/2014/main" id="{232DE996-740D-B4F9-EB9B-A1B2D75ECF39}"/>
              </a:ext>
            </a:extLst>
          </p:cNvPr>
          <p:cNvSpPr>
            <a:spLocks noGrp="1"/>
          </p:cNvSpPr>
          <p:nvPr>
            <p:ph sz="quarter" idx="13"/>
          </p:nvPr>
        </p:nvSpPr>
        <p:spPr>
          <a:xfrm>
            <a:off x="370663" y="1131352"/>
            <a:ext cx="11335783" cy="788888"/>
          </a:xfrm>
        </p:spPr>
        <p:txBody>
          <a:bodyPr/>
          <a:lstStyle/>
          <a:p>
            <a:r>
              <a:rPr lang="en-US" dirty="0"/>
              <a:t>And we see that in Primo the records are again FRBRized</a:t>
            </a:r>
          </a:p>
          <a:p>
            <a:pPr marL="0" indent="0">
              <a:buNone/>
            </a:pPr>
            <a:endParaRPr lang="en-US" dirty="0"/>
          </a:p>
        </p:txBody>
      </p:sp>
      <p:sp>
        <p:nvSpPr>
          <p:cNvPr id="4" name="Rectangle 3">
            <a:extLst>
              <a:ext uri="{FF2B5EF4-FFF2-40B4-BE49-F238E27FC236}">
                <a16:creationId xmlns:a16="http://schemas.microsoft.com/office/drawing/2014/main" id="{A902E235-6E50-F184-AE06-48398BBCFBC5}"/>
              </a:ext>
            </a:extLst>
          </p:cNvPr>
          <p:cNvSpPr/>
          <p:nvPr/>
        </p:nvSpPr>
        <p:spPr>
          <a:xfrm>
            <a:off x="894080" y="5052330"/>
            <a:ext cx="3159760" cy="383269"/>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
        <p:nvSpPr>
          <p:cNvPr id="6" name="Rectangle 5">
            <a:extLst>
              <a:ext uri="{FF2B5EF4-FFF2-40B4-BE49-F238E27FC236}">
                <a16:creationId xmlns:a16="http://schemas.microsoft.com/office/drawing/2014/main" id="{09968CF3-573E-15C5-AD4B-78D6D530DF9E}"/>
              </a:ext>
            </a:extLst>
          </p:cNvPr>
          <p:cNvSpPr/>
          <p:nvPr/>
        </p:nvSpPr>
        <p:spPr>
          <a:xfrm>
            <a:off x="2570480" y="1818747"/>
            <a:ext cx="4023360" cy="554251"/>
          </a:xfrm>
          <a:prstGeom prst="rect">
            <a:avLst/>
          </a:prstGeom>
          <a:noFill/>
          <a:ln w="28575">
            <a:solidFill>
              <a:srgbClr val="FF0000"/>
            </a:solidFill>
          </a:ln>
        </p:spPr>
        <p:txBody>
          <a:bodyPr wrap="square" rtlCol="0" anchor="ctr">
            <a:noAutofit/>
          </a:bodyPr>
          <a:lstStyle/>
          <a:p>
            <a:pPr algn="l"/>
            <a:endParaRPr lang="en-US" dirty="0">
              <a:solidFill>
                <a:schemeClr val="tx1"/>
              </a:solidFill>
            </a:endParaRPr>
          </a:p>
        </p:txBody>
      </p:sp>
    </p:spTree>
    <p:extLst>
      <p:ext uri="{BB962C8B-B14F-4D97-AF65-F5344CB8AC3E}">
        <p14:creationId xmlns:p14="http://schemas.microsoft.com/office/powerpoint/2010/main" val="3371047683"/>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7876</TotalTime>
  <Words>5527</Words>
  <Application>Microsoft Office PowerPoint</Application>
  <PresentationFormat>Widescreen</PresentationFormat>
  <Paragraphs>511</Paragraphs>
  <Slides>102</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102</vt:i4>
      </vt:variant>
    </vt:vector>
  </HeadingPairs>
  <TitlesOfParts>
    <vt:vector size="112"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Introduction</vt:lpstr>
      <vt:lpstr>Introduction</vt:lpstr>
      <vt:lpstr>Introduction</vt:lpstr>
      <vt:lpstr>Introduction</vt:lpstr>
      <vt:lpstr>PowerPoint Presentation</vt:lpstr>
      <vt:lpstr>Example one: a bibliographic record to be FRBRized</vt:lpstr>
      <vt:lpstr>Example one: a bibliographic record to be FRBRized</vt:lpstr>
      <vt:lpstr>Example one: a bibliographic record to be FRBRized</vt:lpstr>
      <vt:lpstr>Example one: a bibliographic record to be FRBRized</vt:lpstr>
      <vt:lpstr>Example one: a bibliographic record to be FRBRized</vt:lpstr>
      <vt:lpstr>Example one: a bibliographic record to be FRBRized</vt:lpstr>
      <vt:lpstr>PowerPoint Presentation</vt:lpstr>
      <vt:lpstr>Example two: a bibliographic record to be FRBRized</vt:lpstr>
      <vt:lpstr>Example two: a bibliographic record to be FRBRized</vt:lpstr>
      <vt:lpstr>Example two: a bibliographic record to be FRBRized</vt:lpstr>
      <vt:lpstr>Example two: a bibliographic record to be FRBRized</vt:lpstr>
      <vt:lpstr>Example two: a bibliographic record to be FRBRized</vt:lpstr>
      <vt:lpstr>Example two: a bibliographic record to be FRBRized</vt:lpstr>
      <vt:lpstr>PowerPoint Presentation</vt:lpstr>
      <vt:lpstr>Example three: a bibliographic record to be deduped</vt:lpstr>
      <vt:lpstr>Example three: a bibliographic record to be deduped</vt:lpstr>
      <vt:lpstr>Example three: a bibliographic record to be deduped</vt:lpstr>
      <vt:lpstr>Example three: a bibliographic record to be deduped</vt:lpstr>
      <vt:lpstr>Example three: a bibliographic record to be deduped</vt:lpstr>
      <vt:lpstr>Example three: a bibliographic record to be deduped</vt:lpstr>
      <vt:lpstr>PowerPoint Presentation</vt:lpstr>
      <vt:lpstr>The Mapping of the Dedup Key Fields</vt:lpstr>
      <vt:lpstr>The Mapping of the Dedup Key Fields</vt:lpstr>
      <vt:lpstr>The Mapping of the Dedup Key Fields</vt:lpstr>
      <vt:lpstr>The Mapping of the Dedup Key Fields</vt:lpstr>
      <vt:lpstr>The Mapping of the Dedup Key Fields</vt:lpstr>
      <vt:lpstr>The Mapping of the Dedup Key Fields</vt:lpstr>
      <vt:lpstr>The Mapping of the Dedup Key Fields</vt:lpstr>
      <vt:lpstr>The Mapping of the Dedup Key Fields</vt:lpstr>
      <vt:lpstr>The Mapping of the Dedup Key Fields</vt:lpstr>
      <vt:lpstr>The Mapping of the Dedup Key Fields</vt:lpstr>
      <vt:lpstr>The Mapping of the Dedup Key Fields</vt:lpstr>
      <vt:lpstr>PowerPoint Presentation</vt:lpstr>
      <vt:lpstr>The Mapping of the FRBR Key Fields</vt:lpstr>
      <vt:lpstr>The Mapping of the FRBR Key Fields</vt:lpstr>
      <vt:lpstr>The Mapping of the FRBR Key Fields</vt:lpstr>
      <vt:lpstr>The Mapping of the FRBR Key Fields</vt:lpstr>
      <vt:lpstr>The Mapping of the FRBR Key Fields</vt:lpstr>
      <vt:lpstr>PowerPoint Presentation</vt:lpstr>
      <vt:lpstr>Why was example one FRBRized</vt:lpstr>
      <vt:lpstr>Why was example one FRBRized</vt:lpstr>
      <vt:lpstr>Why was example one FRBRized</vt:lpstr>
      <vt:lpstr>Why was example one FRBRized</vt:lpstr>
      <vt:lpstr>Why was example one FRBRized</vt:lpstr>
      <vt:lpstr>Why was example one FRBRized</vt:lpstr>
      <vt:lpstr>Why was example one FRBRized</vt:lpstr>
      <vt:lpstr>PowerPoint Presentation</vt:lpstr>
      <vt:lpstr>Why was example two FRBRized</vt:lpstr>
      <vt:lpstr>Why was example two FRBRized</vt:lpstr>
      <vt:lpstr>Why was example two FRBRized</vt:lpstr>
      <vt:lpstr>Why was example two FRBRized</vt:lpstr>
      <vt:lpstr>Why was example two FRBRized</vt:lpstr>
      <vt:lpstr>Why was example two FRBRized</vt:lpstr>
      <vt:lpstr>Why was example two FRBRized</vt:lpstr>
      <vt:lpstr>PowerPoint Presentation</vt:lpstr>
      <vt:lpstr>Why was example three deduped</vt:lpstr>
      <vt:lpstr>Why was example three deduped</vt:lpstr>
      <vt:lpstr>Why was example three deduped</vt:lpstr>
      <vt:lpstr>Why was example three deduped</vt:lpstr>
      <vt:lpstr>Why was example three deduped</vt:lpstr>
      <vt:lpstr>Why was example three deduped</vt:lpstr>
      <vt:lpstr>Why was example three deduped</vt:lpstr>
      <vt:lpstr>PowerPoint Presentation</vt:lpstr>
      <vt:lpstr>Disabling the Dedup and FRBRization entirely</vt:lpstr>
      <vt:lpstr>Disabling the Dedup and FRBRization entirely</vt:lpstr>
      <vt:lpstr>Disabling the Dedup and FRBRization entirely</vt:lpstr>
      <vt:lpstr>Disabling the Dedup and FRBRization entirely</vt:lpstr>
      <vt:lpstr>Disabling the Dedup and FRBRization entirely</vt:lpstr>
      <vt:lpstr>Disabling the Dedup and FRBRization entirely</vt:lpstr>
      <vt:lpstr>PowerPoint Presentation</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Disabling the Dedup and FRBRization for specific records</vt:lpstr>
      <vt:lpstr>PowerPoint Presentation</vt:lpstr>
      <vt:lpstr>Other configurations for Dedup and FRBR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7</cp:revision>
  <dcterms:created xsi:type="dcterms:W3CDTF">2023-07-24T19:21:55Z</dcterms:created>
  <dcterms:modified xsi:type="dcterms:W3CDTF">2026-04-15T15:15:21Z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